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9"/>
  </p:notesMasterIdLst>
  <p:handoutMasterIdLst>
    <p:handoutMasterId r:id="rId40"/>
  </p:handoutMasterIdLst>
  <p:sldIdLst>
    <p:sldId id="303" r:id="rId2"/>
    <p:sldId id="302" r:id="rId3"/>
    <p:sldId id="259" r:id="rId4"/>
    <p:sldId id="276" r:id="rId5"/>
    <p:sldId id="278" r:id="rId6"/>
    <p:sldId id="265" r:id="rId7"/>
    <p:sldId id="281" r:id="rId8"/>
    <p:sldId id="304" r:id="rId9"/>
    <p:sldId id="258" r:id="rId10"/>
    <p:sldId id="305" r:id="rId11"/>
    <p:sldId id="327" r:id="rId12"/>
    <p:sldId id="330" r:id="rId13"/>
    <p:sldId id="318" r:id="rId14"/>
    <p:sldId id="307" r:id="rId15"/>
    <p:sldId id="266" r:id="rId16"/>
    <p:sldId id="267" r:id="rId17"/>
    <p:sldId id="309" r:id="rId18"/>
    <p:sldId id="284" r:id="rId19"/>
    <p:sldId id="286" r:id="rId20"/>
    <p:sldId id="323" r:id="rId21"/>
    <p:sldId id="324" r:id="rId22"/>
    <p:sldId id="325" r:id="rId23"/>
    <p:sldId id="317" r:id="rId24"/>
    <p:sldId id="310" r:id="rId25"/>
    <p:sldId id="314" r:id="rId26"/>
    <p:sldId id="315" r:id="rId27"/>
    <p:sldId id="292" r:id="rId28"/>
    <p:sldId id="311" r:id="rId29"/>
    <p:sldId id="312" r:id="rId30"/>
    <p:sldId id="313" r:id="rId31"/>
    <p:sldId id="298" r:id="rId32"/>
    <p:sldId id="299" r:id="rId33"/>
    <p:sldId id="329" r:id="rId34"/>
    <p:sldId id="316" r:id="rId35"/>
    <p:sldId id="300" r:id="rId36"/>
    <p:sldId id="326" r:id="rId37"/>
    <p:sldId id="301"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browse/>
    <p:sldRg st="1" end="37"/>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Светлый стиль 1 - акцент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7" autoAdjust="0"/>
    <p:restoredTop sz="88988" autoAdjust="0"/>
  </p:normalViewPr>
  <p:slideViewPr>
    <p:cSldViewPr>
      <p:cViewPr>
        <p:scale>
          <a:sx n="100" d="100"/>
          <a:sy n="100" d="100"/>
        </p:scale>
        <p:origin x="-282" y="684"/>
      </p:cViewPr>
      <p:guideLst>
        <p:guide orient="horz" pos="2160"/>
        <p:guide pos="2880"/>
      </p:guideLst>
    </p:cSldViewPr>
  </p:slideViewPr>
  <p:outlineViewPr>
    <p:cViewPr>
      <p:scale>
        <a:sx n="33" d="100"/>
        <a:sy n="33" d="100"/>
      </p:scale>
      <p:origin x="12" y="10152"/>
    </p:cViewPr>
  </p:outlineViewPr>
  <p:notesTextViewPr>
    <p:cViewPr>
      <p:scale>
        <a:sx n="1" d="1"/>
        <a:sy n="1" d="1"/>
      </p:scale>
      <p:origin x="0" y="0"/>
    </p:cViewPr>
  </p:notesTextViewPr>
  <p:sorterViewPr>
    <p:cViewPr>
      <p:scale>
        <a:sx n="200" d="100"/>
        <a:sy n="200" d="100"/>
      </p:scale>
      <p:origin x="0" y="0"/>
    </p:cViewPr>
  </p:sorter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C431A2-5146-4082-928C-C7DCB5EC0521}" type="datetimeFigureOut">
              <a:rPr lang="ru-RU" smtClean="0"/>
              <a:t>04.02.2015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38640E-41D6-46A4-96E2-32ABE2831EB1}" type="slidenum">
              <a:rPr lang="ru-RU" smtClean="0"/>
              <a:t>‹#›</a:t>
            </a:fld>
            <a:endParaRPr lang="ru-RU"/>
          </a:p>
        </p:txBody>
      </p:sp>
    </p:spTree>
    <p:extLst>
      <p:ext uri="{BB962C8B-B14F-4D97-AF65-F5344CB8AC3E}">
        <p14:creationId xmlns:p14="http://schemas.microsoft.com/office/powerpoint/2010/main" val="1727335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8D5355-C0CF-48E7-9004-B92BA2A499F3}" type="datetimeFigureOut">
              <a:rPr lang="ru-RU" smtClean="0"/>
              <a:t>04.02.2015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92C17B-4D24-4BB4-B5A6-F80D6B03E168}" type="slidenum">
              <a:rPr lang="ru-RU" smtClean="0"/>
              <a:t>‹#›</a:t>
            </a:fld>
            <a:endParaRPr lang="ru-RU"/>
          </a:p>
        </p:txBody>
      </p:sp>
    </p:spTree>
    <p:extLst>
      <p:ext uri="{BB962C8B-B14F-4D97-AF65-F5344CB8AC3E}">
        <p14:creationId xmlns:p14="http://schemas.microsoft.com/office/powerpoint/2010/main" val="3080997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E92C17B-4D24-4BB4-B5A6-F80D6B03E168}" type="slidenum">
              <a:rPr lang="ru-RU" smtClean="0"/>
              <a:t>3</a:t>
            </a:fld>
            <a:endParaRPr lang="ru-RU"/>
          </a:p>
        </p:txBody>
      </p:sp>
    </p:spTree>
    <p:extLst>
      <p:ext uri="{BB962C8B-B14F-4D97-AF65-F5344CB8AC3E}">
        <p14:creationId xmlns:p14="http://schemas.microsoft.com/office/powerpoint/2010/main" val="2431844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E92C17B-4D24-4BB4-B5A6-F80D6B03E168}" type="slidenum">
              <a:rPr lang="ru-RU" smtClean="0"/>
              <a:t>15</a:t>
            </a:fld>
            <a:endParaRPr lang="ru-RU"/>
          </a:p>
        </p:txBody>
      </p:sp>
    </p:spTree>
    <p:extLst>
      <p:ext uri="{BB962C8B-B14F-4D97-AF65-F5344CB8AC3E}">
        <p14:creationId xmlns:p14="http://schemas.microsoft.com/office/powerpoint/2010/main" val="2328620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E92C17B-4D24-4BB4-B5A6-F80D6B03E168}" type="slidenum">
              <a:rPr lang="ru-RU" smtClean="0"/>
              <a:t>16</a:t>
            </a:fld>
            <a:endParaRPr lang="ru-RU"/>
          </a:p>
        </p:txBody>
      </p:sp>
    </p:spTree>
    <p:extLst>
      <p:ext uri="{BB962C8B-B14F-4D97-AF65-F5344CB8AC3E}">
        <p14:creationId xmlns:p14="http://schemas.microsoft.com/office/powerpoint/2010/main" val="232862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E92C17B-4D24-4BB4-B5A6-F80D6B03E168}" type="slidenum">
              <a:rPr lang="ru-RU" smtClean="0"/>
              <a:t>17</a:t>
            </a:fld>
            <a:endParaRPr lang="ru-RU"/>
          </a:p>
        </p:txBody>
      </p:sp>
    </p:spTree>
    <p:extLst>
      <p:ext uri="{BB962C8B-B14F-4D97-AF65-F5344CB8AC3E}">
        <p14:creationId xmlns:p14="http://schemas.microsoft.com/office/powerpoint/2010/main" val="232862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E92C17B-4D24-4BB4-B5A6-F80D6B03E168}" type="slidenum">
              <a:rPr lang="ru-RU" smtClean="0"/>
              <a:t>18</a:t>
            </a:fld>
            <a:endParaRPr lang="ru-RU"/>
          </a:p>
        </p:txBody>
      </p:sp>
    </p:spTree>
    <p:extLst>
      <p:ext uri="{BB962C8B-B14F-4D97-AF65-F5344CB8AC3E}">
        <p14:creationId xmlns:p14="http://schemas.microsoft.com/office/powerpoint/2010/main" val="232862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E92C17B-4D24-4BB4-B5A6-F80D6B03E168}" type="slidenum">
              <a:rPr lang="ru-RU" smtClean="0">
                <a:solidFill>
                  <a:prstClr val="black"/>
                </a:solidFill>
              </a:rPr>
              <a:pPr/>
              <a:t>19</a:t>
            </a:fld>
            <a:endParaRPr lang="ru-RU">
              <a:solidFill>
                <a:prstClr val="black"/>
              </a:solidFill>
            </a:endParaRPr>
          </a:p>
        </p:txBody>
      </p:sp>
    </p:spTree>
    <p:extLst>
      <p:ext uri="{BB962C8B-B14F-4D97-AF65-F5344CB8AC3E}">
        <p14:creationId xmlns:p14="http://schemas.microsoft.com/office/powerpoint/2010/main" val="2328620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25799109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17244744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27993911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E9E05D-4FB0-4544-BF26-0E048191E83E}" type="datetimeFigureOut">
              <a:rPr lang="ru-RU" smtClean="0"/>
              <a:t>04.02.2015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28975807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E9E05D-4FB0-4544-BF26-0E048191E83E}" type="datetimeFigureOut">
              <a:rPr lang="ru-RU" smtClean="0"/>
              <a:t>04.02.2015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21762356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E9E05D-4FB0-4544-BF26-0E048191E83E}" type="datetimeFigureOut">
              <a:rPr lang="ru-RU" smtClean="0"/>
              <a:t>04.02.2015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2762653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E9E05D-4FB0-4544-BF26-0E048191E83E}" type="datetimeFigureOut">
              <a:rPr lang="ru-RU" smtClean="0"/>
              <a:t>04.02.2015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7144622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E9E05D-4FB0-4544-BF26-0E048191E83E}" type="datetimeFigureOut">
              <a:rPr lang="ru-RU" smtClean="0"/>
              <a:t>04.02.2015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39546616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E9E05D-4FB0-4544-BF26-0E048191E83E}" type="datetimeFigureOut">
              <a:rPr lang="ru-RU" smtClean="0"/>
              <a:t>04.02.2015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36515615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39551831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8F71A7-FBE9-43DC-AA51-DB9FAAC46DDB}" type="slidenum">
              <a:rPr lang="ru-RU" smtClean="0"/>
              <a:t>‹#›</a:t>
            </a:fld>
            <a:endParaRPr lang="ru-RU"/>
          </a:p>
        </p:txBody>
      </p:sp>
    </p:spTree>
    <p:extLst>
      <p:ext uri="{BB962C8B-B14F-4D97-AF65-F5344CB8AC3E}">
        <p14:creationId xmlns:p14="http://schemas.microsoft.com/office/powerpoint/2010/main" val="30788200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9E05D-4FB0-4544-BF26-0E048191E83E}" type="datetimeFigureOut">
              <a:rPr lang="ru-RU" smtClean="0"/>
              <a:t>04.02.2015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F71A7-FBE9-43DC-AA51-DB9FAAC46DDB}" type="slidenum">
              <a:rPr lang="ru-RU" smtClean="0"/>
              <a:t>‹#›</a:t>
            </a:fld>
            <a:endParaRPr lang="ru-RU"/>
          </a:p>
        </p:txBody>
      </p:sp>
    </p:spTree>
    <p:extLst>
      <p:ext uri="{BB962C8B-B14F-4D97-AF65-F5344CB8AC3E}">
        <p14:creationId xmlns:p14="http://schemas.microsoft.com/office/powerpoint/2010/main" val="236701563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oleObject" Target="../embeddings/oleObject1.bin"/><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wmf"/><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4624"/>
            <a:ext cx="8928992" cy="6756226"/>
          </a:xfrm>
        </p:spPr>
        <p:style>
          <a:lnRef idx="1">
            <a:schemeClr val="accent5"/>
          </a:lnRef>
          <a:fillRef idx="2">
            <a:schemeClr val="accent5"/>
          </a:fillRef>
          <a:effectRef idx="1">
            <a:schemeClr val="accent5"/>
          </a:effectRef>
          <a:fontRef idx="minor">
            <a:schemeClr val="dk1"/>
          </a:fontRef>
        </p:style>
        <p:txBody>
          <a:bodyPr anchor="t">
            <a:normAutofit/>
          </a:bodyPr>
          <a:lstStyle/>
          <a:p>
            <a:r>
              <a:rPr lang="en-US" b="1" dirty="0" smtClean="0">
                <a:solidFill>
                  <a:srgbClr val="C00000"/>
                </a:solidFill>
                <a:latin typeface="Times New Roman" pitchFamily="18" charset="0"/>
                <a:cs typeface="Times New Roman" pitchFamily="18" charset="0"/>
              </a:rPr>
              <a:t>			I  </a:t>
            </a:r>
            <a:r>
              <a:rPr lang="tt-RU" b="1" dirty="0">
                <a:solidFill>
                  <a:srgbClr val="C00000"/>
                </a:solidFill>
                <a:latin typeface="Times New Roman" pitchFamily="18" charset="0"/>
                <a:cs typeface="Times New Roman" pitchFamily="18" charset="0"/>
              </a:rPr>
              <a:t>БҮЛЕК</a:t>
            </a:r>
            <a:br>
              <a:rPr lang="tt-RU" b="1" dirty="0">
                <a:solidFill>
                  <a:srgbClr val="C00000"/>
                </a:solidFill>
                <a:latin typeface="Times New Roman" pitchFamily="18" charset="0"/>
                <a:cs typeface="Times New Roman" pitchFamily="18" charset="0"/>
              </a:rPr>
            </a:br>
            <a:r>
              <a:rPr lang="en-US" b="1" dirty="0">
                <a:solidFill>
                  <a:srgbClr val="C00000"/>
                </a:solidFill>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		</a:t>
            </a:r>
            <a:r>
              <a:rPr lang="tt-RU" b="1" dirty="0" smtClean="0">
                <a:solidFill>
                  <a:srgbClr val="0070C0"/>
                </a:solidFill>
                <a:latin typeface="Times New Roman" pitchFamily="18" charset="0"/>
                <a:cs typeface="Times New Roman" pitchFamily="18" charset="0"/>
              </a:rPr>
              <a:t>ҮЗЕМ ТУРЫНДА</a:t>
            </a:r>
            <a:r>
              <a:rPr lang="en-US" b="1" dirty="0" smtClean="0">
                <a:solidFill>
                  <a:srgbClr val="7030A0"/>
                </a:solidFill>
                <a:latin typeface="Times New Roman" pitchFamily="18" charset="0"/>
                <a:cs typeface="Times New Roman" pitchFamily="18" charset="0"/>
              </a:rPr>
              <a:t/>
            </a:r>
            <a:br>
              <a:rPr lang="en-US" b="1" dirty="0" smtClean="0">
                <a:solidFill>
                  <a:srgbClr val="7030A0"/>
                </a:solidFill>
                <a:latin typeface="Times New Roman" pitchFamily="18" charset="0"/>
                <a:cs typeface="Times New Roman" pitchFamily="18" charset="0"/>
              </a:rPr>
            </a:br>
            <a:r>
              <a:rPr lang="tt-RU" b="1" dirty="0" smtClean="0">
                <a:solidFill>
                  <a:srgbClr val="7030A0"/>
                </a:solidFill>
                <a:latin typeface="Times New Roman" pitchFamily="18" charset="0"/>
                <a:cs typeface="Times New Roman" pitchFamily="18" charset="0"/>
              </a:rPr>
              <a:t/>
            </a:r>
            <a:br>
              <a:rPr lang="tt-RU" b="1" dirty="0" smtClean="0">
                <a:solidFill>
                  <a:srgbClr val="7030A0"/>
                </a:solidFill>
                <a:latin typeface="Times New Roman" pitchFamily="18" charset="0"/>
                <a:cs typeface="Times New Roman" pitchFamily="18" charset="0"/>
              </a:rPr>
            </a:br>
            <a:r>
              <a:rPr lang="en-US" sz="2700" b="1" dirty="0" smtClean="0">
                <a:solidFill>
                  <a:srgbClr val="7030A0"/>
                </a:solidFill>
                <a:latin typeface="Times New Roman" pitchFamily="18" charset="0"/>
                <a:cs typeface="Times New Roman" pitchFamily="18" charset="0"/>
              </a:rPr>
              <a:t>1</a:t>
            </a:r>
            <a:r>
              <a:rPr lang="tt-RU" sz="2700" b="1" dirty="0" smtClean="0">
                <a:solidFill>
                  <a:srgbClr val="7030A0"/>
                </a:solidFill>
                <a:latin typeface="Times New Roman" pitchFamily="18" charset="0"/>
                <a:cs typeface="Times New Roman" pitchFamily="18" charset="0"/>
              </a:rPr>
              <a:t>. Укытучы турында белешмә</a:t>
            </a:r>
            <a:br>
              <a:rPr lang="tt-RU" sz="2700" b="1" dirty="0" smtClean="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2. Педагогик белешмә</a:t>
            </a:r>
            <a:br>
              <a:rPr lang="tt-RU" sz="2700" b="1" dirty="0" smtClean="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3.Үзбелемне күтәрү өстендә эшчәнлек</a:t>
            </a:r>
            <a:br>
              <a:rPr lang="tt-RU" sz="2700" b="1" dirty="0" smtClean="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4. Минем күрсәткечләрем</a:t>
            </a:r>
            <a:br>
              <a:rPr lang="tt-RU" sz="2700" b="1" dirty="0" smtClean="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5. Басма материалларым</a:t>
            </a:r>
            <a:br>
              <a:rPr lang="tt-RU" sz="2700" b="1" dirty="0" smtClean="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6. Район һәм республика күләмендә </a:t>
            </a:r>
            <a:r>
              <a:rPr lang="en-US" sz="2700" b="1" dirty="0">
                <a:solidFill>
                  <a:srgbClr val="7030A0"/>
                </a:solidFill>
                <a:latin typeface="Times New Roman" pitchFamily="18" charset="0"/>
                <a:cs typeface="Times New Roman" pitchFamily="18" charset="0"/>
              </a:rPr>
              <a:t/>
            </a:r>
            <a:br>
              <a:rPr lang="en-US" sz="2700" b="1" dirty="0">
                <a:solidFill>
                  <a:srgbClr val="7030A0"/>
                </a:solidFill>
                <a:latin typeface="Times New Roman" pitchFamily="18" charset="0"/>
                <a:cs typeface="Times New Roman" pitchFamily="18" charset="0"/>
              </a:rPr>
            </a:br>
            <a:r>
              <a:rPr lang="tt-RU" sz="2700" b="1" dirty="0" smtClean="0">
                <a:solidFill>
                  <a:srgbClr val="7030A0"/>
                </a:solidFill>
                <a:latin typeface="Times New Roman" pitchFamily="18" charset="0"/>
                <a:cs typeface="Times New Roman" pitchFamily="18" charset="0"/>
              </a:rPr>
              <a:t>күрсәтелгән ачык</a:t>
            </a:r>
            <a:r>
              <a:rPr lang="en-US" sz="2700" b="1" dirty="0" smtClean="0">
                <a:solidFill>
                  <a:srgbClr val="7030A0"/>
                </a:solidFill>
                <a:latin typeface="Times New Roman" pitchFamily="18" charset="0"/>
                <a:cs typeface="Times New Roman" pitchFamily="18" charset="0"/>
              </a:rPr>
              <a:t> </a:t>
            </a:r>
            <a:r>
              <a:rPr lang="tt-RU" sz="2700" b="1" dirty="0" smtClean="0">
                <a:solidFill>
                  <a:srgbClr val="7030A0"/>
                </a:solidFill>
                <a:latin typeface="Times New Roman" pitchFamily="18" charset="0"/>
                <a:cs typeface="Times New Roman" pitchFamily="18" charset="0"/>
              </a:rPr>
              <a:t>дәресләр, мерприятиеләр</a:t>
            </a:r>
            <a:br>
              <a:rPr lang="tt-RU" sz="2700" b="1" dirty="0" smtClean="0">
                <a:solidFill>
                  <a:srgbClr val="7030A0"/>
                </a:solidFill>
                <a:latin typeface="Times New Roman" pitchFamily="18" charset="0"/>
                <a:cs typeface="Times New Roman" pitchFamily="18" charset="0"/>
              </a:rPr>
            </a:br>
            <a:endParaRPr lang="ru-RU" sz="2700" b="1" dirty="0">
              <a:solidFill>
                <a:srgbClr val="7030A0"/>
              </a:solidFill>
              <a:latin typeface="Times New Roman" pitchFamily="18" charset="0"/>
              <a:cs typeface="Times New Roman" pitchFamily="18" charset="0"/>
            </a:endParaRP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332656"/>
            <a:ext cx="1682642" cy="147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9360917"/>
      </p:ext>
    </p:extLst>
  </p:cSld>
  <p:clrMapOvr>
    <a:masterClrMapping/>
  </p:clrMapOvr>
  <p:transition spd="slow" advTm="3931">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6726" y="260649"/>
            <a:ext cx="3713163" cy="3528392"/>
          </a:xfrm>
          <a:prstGeom prst="rect">
            <a:avLst/>
          </a:prstGeom>
          <a:ln/>
        </p:spPr>
        <p:style>
          <a:lnRef idx="1">
            <a:schemeClr val="accent5"/>
          </a:lnRef>
          <a:fillRef idx="2">
            <a:schemeClr val="accent5"/>
          </a:fillRef>
          <a:effectRef idx="1">
            <a:schemeClr val="accent5"/>
          </a:effectRef>
          <a:fontRef idx="minor">
            <a:schemeClr val="dk1"/>
          </a:fontRef>
        </p:style>
      </p:pic>
      <p:sp>
        <p:nvSpPr>
          <p:cNvPr id="3" name="Прямоугольник 2"/>
          <p:cNvSpPr/>
          <p:nvPr/>
        </p:nvSpPr>
        <p:spPr>
          <a:xfrm>
            <a:off x="-36512" y="3933056"/>
            <a:ext cx="9180512" cy="267765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2400" b="1" dirty="0">
                <a:solidFill>
                  <a:srgbClr val="C00000"/>
                </a:solidFill>
                <a:latin typeface="Times New Roman" pitchFamily="18" charset="0"/>
                <a:cs typeface="Times New Roman" pitchFamily="18" charset="0"/>
              </a:rPr>
              <a:t>Исламова </a:t>
            </a:r>
            <a:r>
              <a:rPr lang="ru-RU" sz="2400" b="1" dirty="0" err="1">
                <a:solidFill>
                  <a:srgbClr val="C00000"/>
                </a:solidFill>
                <a:latin typeface="Times New Roman" pitchFamily="18" charset="0"/>
                <a:cs typeface="Times New Roman" pitchFamily="18" charset="0"/>
              </a:rPr>
              <a:t>Айсылу</a:t>
            </a:r>
            <a:r>
              <a:rPr lang="ru-RU" sz="2400" b="1" dirty="0">
                <a:solidFill>
                  <a:srgbClr val="C00000"/>
                </a:solidFill>
                <a:latin typeface="Times New Roman" pitchFamily="18" charset="0"/>
                <a:cs typeface="Times New Roman" pitchFamily="18" charset="0"/>
              </a:rPr>
              <a:t> </a:t>
            </a:r>
            <a:r>
              <a:rPr lang="ru-RU" sz="2400" b="1" dirty="0" err="1">
                <a:solidFill>
                  <a:srgbClr val="C00000"/>
                </a:solidFill>
                <a:latin typeface="Times New Roman" pitchFamily="18" charset="0"/>
                <a:cs typeface="Times New Roman" pitchFamily="18" charset="0"/>
              </a:rPr>
              <a:t>Хәкимулловна</a:t>
            </a:r>
            <a:endParaRPr lang="ru-RU" sz="2400" b="1" dirty="0">
              <a:solidFill>
                <a:srgbClr val="C00000"/>
              </a:solidFill>
              <a:latin typeface="Times New Roman" pitchFamily="18" charset="0"/>
              <a:cs typeface="Times New Roman" pitchFamily="18" charset="0"/>
            </a:endParaRPr>
          </a:p>
          <a:p>
            <a:pPr algn="ctr"/>
            <a:r>
              <a:rPr lang="ru-RU" sz="2400" b="1" dirty="0">
                <a:solidFill>
                  <a:srgbClr val="7030A0"/>
                </a:solidFill>
                <a:latin typeface="Times New Roman" pitchFamily="18" charset="0"/>
                <a:cs typeface="Times New Roman" pitchFamily="18" charset="0"/>
              </a:rPr>
              <a:t>  </a:t>
            </a:r>
            <a:r>
              <a:rPr lang="en-US" sz="2400" b="1" dirty="0">
                <a:solidFill>
                  <a:srgbClr val="7030A0"/>
                </a:solidFill>
                <a:latin typeface="Times New Roman" pitchFamily="18" charset="0"/>
                <a:cs typeface="Times New Roman" pitchFamily="18" charset="0"/>
              </a:rPr>
              <a:t>I </a:t>
            </a:r>
            <a:r>
              <a:rPr lang="ru-RU" sz="2400" b="1" dirty="0" err="1">
                <a:solidFill>
                  <a:srgbClr val="7030A0"/>
                </a:solidFill>
                <a:latin typeface="Times New Roman" pitchFamily="18" charset="0"/>
                <a:cs typeface="Times New Roman" pitchFamily="18" charset="0"/>
              </a:rPr>
              <a:t>категорияле</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башлангыч</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сыйныфлар</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укытучысы</a:t>
            </a:r>
            <a:endParaRPr lang="ru-RU" sz="2400" b="1" dirty="0">
              <a:solidFill>
                <a:srgbClr val="7030A0"/>
              </a:solidFill>
              <a:latin typeface="Times New Roman" pitchFamily="18" charset="0"/>
              <a:cs typeface="Times New Roman" pitchFamily="18" charset="0"/>
            </a:endParaRPr>
          </a:p>
          <a:p>
            <a:pPr algn="ctr"/>
            <a:r>
              <a:rPr lang="ru-RU" sz="2400" b="1" dirty="0">
                <a:solidFill>
                  <a:srgbClr val="7030A0"/>
                </a:solidFill>
                <a:latin typeface="Times New Roman" pitchFamily="18" charset="0"/>
                <a:cs typeface="Times New Roman" pitchFamily="18" charset="0"/>
              </a:rPr>
              <a:t>Екатериновка </a:t>
            </a:r>
            <a:r>
              <a:rPr lang="ru-RU" sz="2400" b="1" dirty="0" err="1">
                <a:solidFill>
                  <a:srgbClr val="7030A0"/>
                </a:solidFill>
                <a:latin typeface="Times New Roman" pitchFamily="18" charset="0"/>
                <a:cs typeface="Times New Roman" pitchFamily="18" charset="0"/>
              </a:rPr>
              <a:t>урта</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гомуми</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белем</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бирү</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мәктәбендә</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эшли</a:t>
            </a:r>
            <a:endParaRPr lang="ru-RU" sz="2400" b="1" dirty="0">
              <a:solidFill>
                <a:srgbClr val="7030A0"/>
              </a:solidFill>
              <a:latin typeface="Times New Roman" pitchFamily="18" charset="0"/>
              <a:cs typeface="Times New Roman" pitchFamily="18" charset="0"/>
            </a:endParaRPr>
          </a:p>
          <a:p>
            <a:pPr algn="ctr"/>
            <a:r>
              <a:rPr lang="ru-RU" sz="2400" b="1" dirty="0" err="1">
                <a:solidFill>
                  <a:srgbClr val="C00000"/>
                </a:solidFill>
                <a:latin typeface="Times New Roman" pitchFamily="18" charset="0"/>
                <a:cs typeface="Times New Roman" pitchFamily="18" charset="0"/>
              </a:rPr>
              <a:t>Белеме</a:t>
            </a:r>
            <a:r>
              <a:rPr lang="ru-RU" sz="2400" b="1" dirty="0">
                <a:solidFill>
                  <a:srgbClr val="C0000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югары</a:t>
            </a:r>
            <a:endParaRPr lang="ru-RU" sz="2400" b="1" dirty="0">
              <a:solidFill>
                <a:srgbClr val="7030A0"/>
              </a:solidFill>
              <a:latin typeface="Times New Roman" pitchFamily="18" charset="0"/>
              <a:cs typeface="Times New Roman" pitchFamily="18" charset="0"/>
            </a:endParaRPr>
          </a:p>
          <a:p>
            <a:pPr algn="ctr"/>
            <a:r>
              <a:rPr lang="ru-RU" sz="2400" b="1" dirty="0">
                <a:solidFill>
                  <a:srgbClr val="7030A0"/>
                </a:solidFill>
                <a:latin typeface="Times New Roman" pitchFamily="18" charset="0"/>
                <a:cs typeface="Times New Roman" pitchFamily="18" charset="0"/>
              </a:rPr>
              <a:t>-Арча педагогия </a:t>
            </a:r>
            <a:r>
              <a:rPr lang="ru-RU" sz="2400" b="1" dirty="0" err="1">
                <a:solidFill>
                  <a:srgbClr val="7030A0"/>
                </a:solidFill>
                <a:latin typeface="Times New Roman" pitchFamily="18" charset="0"/>
                <a:cs typeface="Times New Roman" pitchFamily="18" charset="0"/>
              </a:rPr>
              <a:t>училищесы</a:t>
            </a:r>
            <a:endParaRPr lang="ru-RU" sz="2400" b="1" dirty="0">
              <a:solidFill>
                <a:srgbClr val="7030A0"/>
              </a:solidFill>
              <a:latin typeface="Times New Roman" pitchFamily="18" charset="0"/>
              <a:cs typeface="Times New Roman" pitchFamily="18" charset="0"/>
            </a:endParaRPr>
          </a:p>
          <a:p>
            <a:pPr algn="ctr"/>
            <a:r>
              <a:rPr lang="ru-RU" sz="2400" b="1" dirty="0">
                <a:solidFill>
                  <a:srgbClr val="7030A0"/>
                </a:solidFill>
                <a:latin typeface="Times New Roman" pitchFamily="18" charset="0"/>
                <a:cs typeface="Times New Roman" pitchFamily="18" charset="0"/>
              </a:rPr>
              <a:t>-Казан </a:t>
            </a:r>
            <a:r>
              <a:rPr lang="ru-RU" sz="2400" b="1" dirty="0" err="1">
                <a:solidFill>
                  <a:srgbClr val="7030A0"/>
                </a:solidFill>
                <a:latin typeface="Times New Roman" pitchFamily="18" charset="0"/>
                <a:cs typeface="Times New Roman" pitchFamily="18" charset="0"/>
              </a:rPr>
              <a:t>Дәүләт</a:t>
            </a:r>
            <a:r>
              <a:rPr lang="ru-RU" sz="2400" b="1" dirty="0">
                <a:solidFill>
                  <a:srgbClr val="7030A0"/>
                </a:solidFill>
                <a:latin typeface="Times New Roman" pitchFamily="18" charset="0"/>
                <a:cs typeface="Times New Roman" pitchFamily="18" charset="0"/>
              </a:rPr>
              <a:t> </a:t>
            </a:r>
            <a:r>
              <a:rPr lang="ru-RU" sz="2400" b="1" dirty="0" err="1">
                <a:solidFill>
                  <a:srgbClr val="7030A0"/>
                </a:solidFill>
                <a:latin typeface="Times New Roman" pitchFamily="18" charset="0"/>
                <a:cs typeface="Times New Roman" pitchFamily="18" charset="0"/>
              </a:rPr>
              <a:t>гуманитар</a:t>
            </a:r>
            <a:r>
              <a:rPr lang="ru-RU" sz="2400" b="1" dirty="0">
                <a:solidFill>
                  <a:srgbClr val="7030A0"/>
                </a:solidFill>
                <a:latin typeface="Times New Roman" pitchFamily="18" charset="0"/>
                <a:cs typeface="Times New Roman" pitchFamily="18" charset="0"/>
              </a:rPr>
              <a:t>-педагогия университеты</a:t>
            </a:r>
          </a:p>
          <a:p>
            <a:pPr algn="ctr"/>
            <a:r>
              <a:rPr lang="ru-RU" sz="2400" b="1" dirty="0">
                <a:solidFill>
                  <a:srgbClr val="C00000"/>
                </a:solidFill>
                <a:latin typeface="Times New Roman" pitchFamily="18" charset="0"/>
                <a:cs typeface="Times New Roman" pitchFamily="18" charset="0"/>
              </a:rPr>
              <a:t>Педагогик </a:t>
            </a:r>
            <a:r>
              <a:rPr lang="ru-RU" sz="2400" b="1" dirty="0" err="1">
                <a:solidFill>
                  <a:srgbClr val="C00000"/>
                </a:solidFill>
                <a:latin typeface="Times New Roman" pitchFamily="18" charset="0"/>
                <a:cs typeface="Times New Roman" pitchFamily="18" charset="0"/>
              </a:rPr>
              <a:t>стажы</a:t>
            </a:r>
            <a:r>
              <a:rPr lang="ru-RU" sz="2400" b="1" dirty="0">
                <a:solidFill>
                  <a:srgbClr val="C00000"/>
                </a:solidFill>
                <a:latin typeface="Times New Roman" pitchFamily="18" charset="0"/>
                <a:cs typeface="Times New Roman" pitchFamily="18" charset="0"/>
              </a:rPr>
              <a:t>: </a:t>
            </a:r>
            <a:r>
              <a:rPr lang="ru-RU" sz="2400" b="1" dirty="0">
                <a:solidFill>
                  <a:srgbClr val="7030A0"/>
                </a:solidFill>
                <a:latin typeface="Times New Roman" pitchFamily="18" charset="0"/>
                <a:cs typeface="Times New Roman" pitchFamily="18" charset="0"/>
              </a:rPr>
              <a:t>24 ел</a:t>
            </a:r>
          </a:p>
        </p:txBody>
      </p:sp>
    </p:spTree>
    <p:extLst>
      <p:ext uri="{BB962C8B-B14F-4D97-AF65-F5344CB8AC3E}">
        <p14:creationId xmlns:p14="http://schemas.microsoft.com/office/powerpoint/2010/main" val="49797662"/>
      </p:ext>
    </p:extLst>
  </p:cSld>
  <p:clrMapOvr>
    <a:masterClrMapping/>
  </p:clrMapOvr>
  <p:transition spd="slow" advTm="1186">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ru-RU" sz="3200" b="1" dirty="0" smtClean="0">
                <a:solidFill>
                  <a:srgbClr val="C00000"/>
                </a:solidFill>
                <a:latin typeface="Times New Roman" pitchFamily="18" charset="0"/>
                <a:cs typeface="Times New Roman" pitchFamily="18" charset="0"/>
              </a:rPr>
              <a:t>Педагогик кредо:</a:t>
            </a:r>
            <a:r>
              <a:rPr lang="en-US" sz="3200" b="1" dirty="0" smtClean="0">
                <a:latin typeface="Times New Roman" pitchFamily="18" charset="0"/>
                <a:cs typeface="Times New Roman" pitchFamily="18" charset="0"/>
              </a:rPr>
              <a:t> </a:t>
            </a:r>
            <a:r>
              <a:rPr lang="tt-RU" sz="2700" b="1" dirty="0" smtClean="0">
                <a:solidFill>
                  <a:srgbClr val="7030A0"/>
                </a:solidFill>
                <a:latin typeface="Times New Roman" pitchFamily="18" charset="0"/>
                <a:cs typeface="Times New Roman" pitchFamily="18" charset="0"/>
              </a:rPr>
              <a:t>Даими үсеш, </a:t>
            </a:r>
            <a:r>
              <a:rPr lang="ru-RU" sz="2700" b="1" dirty="0" err="1" smtClean="0">
                <a:solidFill>
                  <a:srgbClr val="7030A0"/>
                </a:solidFill>
                <a:latin typeface="Times New Roman" pitchFamily="18" charset="0"/>
                <a:cs typeface="Times New Roman" pitchFamily="18" charset="0"/>
              </a:rPr>
              <a:t>эзләнү</a:t>
            </a:r>
            <a:r>
              <a:rPr lang="ru-RU" sz="2700" b="1" dirty="0" smtClean="0">
                <a:solidFill>
                  <a:srgbClr val="7030A0"/>
                </a:solidFill>
                <a:latin typeface="Times New Roman" pitchFamily="18" charset="0"/>
                <a:cs typeface="Times New Roman" pitchFamily="18" charset="0"/>
              </a:rPr>
              <a:t>, </a:t>
            </a:r>
            <a:r>
              <a:rPr lang="ru-RU" sz="2700" b="1" dirty="0" err="1" smtClean="0">
                <a:solidFill>
                  <a:srgbClr val="7030A0"/>
                </a:solidFill>
                <a:latin typeface="Times New Roman" pitchFamily="18" charset="0"/>
                <a:cs typeface="Times New Roman" pitchFamily="18" charset="0"/>
              </a:rPr>
              <a:t>камилләшү</a:t>
            </a:r>
            <a:r>
              <a:rPr lang="ru-RU" sz="2700" b="1" dirty="0" smtClean="0">
                <a:solidFill>
                  <a:srgbClr val="7030A0"/>
                </a:solidFill>
                <a:latin typeface="Times New Roman" pitchFamily="18" charset="0"/>
                <a:cs typeface="Times New Roman" pitchFamily="18" charset="0"/>
              </a:rPr>
              <a:t> – </a:t>
            </a:r>
            <a:r>
              <a:rPr lang="ru-RU" sz="2700" b="1" dirty="0" err="1" smtClean="0">
                <a:solidFill>
                  <a:srgbClr val="7030A0"/>
                </a:solidFill>
                <a:latin typeface="Times New Roman" pitchFamily="18" charset="0"/>
                <a:cs typeface="Times New Roman" pitchFamily="18" charset="0"/>
              </a:rPr>
              <a:t>укытучының</a:t>
            </a:r>
            <a:r>
              <a:rPr lang="ru-RU" sz="2700" b="1" dirty="0" smtClean="0">
                <a:solidFill>
                  <a:srgbClr val="7030A0"/>
                </a:solidFill>
                <a:latin typeface="Times New Roman" pitchFamily="18" charset="0"/>
                <a:cs typeface="Times New Roman" pitchFamily="18" charset="0"/>
              </a:rPr>
              <a:t>  </a:t>
            </a:r>
            <a:r>
              <a:rPr lang="ru-RU" sz="2700" b="1" dirty="0" err="1" smtClean="0">
                <a:solidFill>
                  <a:srgbClr val="7030A0"/>
                </a:solidFill>
                <a:latin typeface="Times New Roman" pitchFamily="18" charset="0"/>
                <a:cs typeface="Times New Roman" pitchFamily="18" charset="0"/>
              </a:rPr>
              <a:t>дәрәҗәсе</a:t>
            </a:r>
            <a:r>
              <a:rPr lang="ru-RU" sz="2700" b="1" dirty="0" smtClean="0">
                <a:solidFill>
                  <a:srgbClr val="7030A0"/>
                </a:solidFill>
                <a:latin typeface="Times New Roman" pitchFamily="18" charset="0"/>
                <a:cs typeface="Times New Roman" pitchFamily="18" charset="0"/>
              </a:rPr>
              <a:t>!</a:t>
            </a:r>
            <a:br>
              <a:rPr lang="ru-RU" sz="2700" b="1" dirty="0" smtClean="0">
                <a:solidFill>
                  <a:srgbClr val="7030A0"/>
                </a:solidFill>
                <a:latin typeface="Times New Roman" pitchFamily="18" charset="0"/>
                <a:cs typeface="Times New Roman" pitchFamily="18" charset="0"/>
              </a:rPr>
            </a:br>
            <a:r>
              <a:rPr lang="ru-RU" sz="3200" b="1" dirty="0" err="1" smtClean="0">
                <a:solidFill>
                  <a:srgbClr val="C00000"/>
                </a:solidFill>
                <a:latin typeface="Times New Roman" pitchFamily="18" charset="0"/>
                <a:cs typeface="Times New Roman" pitchFamily="18" charset="0"/>
              </a:rPr>
              <a:t>Тормыш</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кредосы</a:t>
            </a:r>
            <a:r>
              <a:rPr lang="ru-RU" sz="3200" b="1" dirty="0" smtClean="0">
                <a:solidFill>
                  <a:srgbClr val="C00000"/>
                </a:solidFill>
                <a:latin typeface="Times New Roman" pitchFamily="18" charset="0"/>
                <a:cs typeface="Times New Roman" pitchFamily="18" charset="0"/>
              </a:rPr>
              <a:t>:</a:t>
            </a:r>
            <a:r>
              <a:rPr lang="ru-RU" sz="3200" dirty="0" smtClean="0">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Заман</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белән</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бергә</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атларга</a:t>
            </a:r>
            <a:r>
              <a:rPr lang="ru-RU" sz="3100" b="1" dirty="0" smtClean="0">
                <a:solidFill>
                  <a:srgbClr val="0070C0"/>
                </a:solidFill>
                <a:latin typeface="Times New Roman" pitchFamily="18" charset="0"/>
                <a:cs typeface="Times New Roman" pitchFamily="18" charset="0"/>
              </a:rPr>
              <a:t>!</a:t>
            </a:r>
            <a:br>
              <a:rPr lang="ru-RU" sz="3100" b="1" dirty="0" smtClean="0">
                <a:solidFill>
                  <a:srgbClr val="0070C0"/>
                </a:solidFill>
                <a:latin typeface="Times New Roman" pitchFamily="18" charset="0"/>
                <a:cs typeface="Times New Roman" pitchFamily="18" charset="0"/>
              </a:rPr>
            </a:br>
            <a:r>
              <a:rPr lang="ru-RU" sz="3200" b="1" dirty="0" smtClean="0">
                <a:solidFill>
                  <a:srgbClr val="C00000"/>
                </a:solidFill>
                <a:latin typeface="Times New Roman" pitchFamily="18" charset="0"/>
                <a:cs typeface="Times New Roman" pitchFamily="18" charset="0"/>
              </a:rPr>
              <a:t>Миссия:</a:t>
            </a:r>
            <a:r>
              <a:rPr lang="ru-RU" sz="3200" dirty="0" smtClean="0">
                <a:solidFill>
                  <a:srgbClr val="C0000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Булган</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белем</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һәм</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күнекмәләрне</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киләчәк</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буынга</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тапшырып</a:t>
            </a:r>
            <a:r>
              <a:rPr lang="ru-RU" sz="3100" b="1" dirty="0" smtClean="0">
                <a:solidFill>
                  <a:srgbClr val="0070C0"/>
                </a:solidFill>
                <a:latin typeface="Times New Roman" pitchFamily="18" charset="0"/>
                <a:cs typeface="Times New Roman" pitchFamily="18" charset="0"/>
              </a:rPr>
              <a:t> </a:t>
            </a:r>
            <a:r>
              <a:rPr lang="ru-RU" sz="3100" b="1" dirty="0" err="1" smtClean="0">
                <a:solidFill>
                  <a:srgbClr val="0070C0"/>
                </a:solidFill>
                <a:latin typeface="Times New Roman" pitchFamily="18" charset="0"/>
                <a:cs typeface="Times New Roman" pitchFamily="18" charset="0"/>
              </a:rPr>
              <a:t>калдыру</a:t>
            </a:r>
            <a:r>
              <a:rPr lang="ru-RU" sz="3100" b="1" dirty="0" smtClean="0">
                <a:solidFill>
                  <a:srgbClr val="0070C0"/>
                </a:solidFill>
                <a:latin typeface="Times New Roman" pitchFamily="18" charset="0"/>
                <a:cs typeface="Times New Roman" pitchFamily="18" charset="0"/>
              </a:rPr>
              <a:t>!</a:t>
            </a:r>
            <a:br>
              <a:rPr lang="ru-RU" sz="3100" b="1" dirty="0" smtClean="0">
                <a:solidFill>
                  <a:srgbClr val="0070C0"/>
                </a:solidFill>
                <a:latin typeface="Times New Roman" pitchFamily="18" charset="0"/>
                <a:cs typeface="Times New Roman" pitchFamily="18" charset="0"/>
              </a:rPr>
            </a:br>
            <a:r>
              <a:rPr lang="ru-RU" sz="3200" b="1" dirty="0" err="1" smtClean="0">
                <a:solidFill>
                  <a:srgbClr val="C00000"/>
                </a:solidFill>
                <a:latin typeface="Times New Roman" pitchFamily="18" charset="0"/>
                <a:cs typeface="Times New Roman" pitchFamily="18" charset="0"/>
              </a:rPr>
              <a:t>Бурычлар</a:t>
            </a:r>
            <a:r>
              <a:rPr lang="ru-RU" sz="3200" b="1" dirty="0" smtClean="0">
                <a:solidFill>
                  <a:srgbClr val="C00000"/>
                </a:solidFill>
                <a:latin typeface="Times New Roman" pitchFamily="18" charset="0"/>
                <a:cs typeface="Times New Roman" pitchFamily="18" charset="0"/>
              </a:rPr>
              <a:t>:</a:t>
            </a:r>
            <a:r>
              <a:rPr lang="ru-RU" sz="3200" b="1"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1</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алган</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белемнәрен</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тормышта</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куллана</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алырлык</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шәхес</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үстерү</a:t>
            </a:r>
            <a:r>
              <a:rPr lang="ru-RU" sz="2700" b="1" dirty="0" smtClean="0">
                <a:solidFill>
                  <a:srgbClr val="0070C0"/>
                </a:solidFill>
                <a:latin typeface="Times New Roman" pitchFamily="18" charset="0"/>
                <a:cs typeface="Times New Roman" pitchFamily="18" charset="0"/>
              </a:rPr>
              <a:t>;</a:t>
            </a:r>
            <a:br>
              <a:rPr lang="ru-RU" sz="2700" b="1" dirty="0" smtClean="0">
                <a:solidFill>
                  <a:srgbClr val="0070C0"/>
                </a:solidFill>
                <a:latin typeface="Times New Roman" pitchFamily="18" charset="0"/>
                <a:cs typeface="Times New Roman" pitchFamily="18" charset="0"/>
              </a:rPr>
            </a:br>
            <a:r>
              <a:rPr lang="ru-RU" sz="2700" b="1" dirty="0" smtClean="0">
                <a:solidFill>
                  <a:srgbClr val="0070C0"/>
                </a:solidFill>
                <a:latin typeface="Times New Roman" pitchFamily="18" charset="0"/>
                <a:cs typeface="Times New Roman" pitchFamily="18" charset="0"/>
              </a:rPr>
              <a:t> 		2) </a:t>
            </a:r>
            <a:r>
              <a:rPr lang="ru-RU" sz="2700" b="1" dirty="0" err="1" smtClean="0">
                <a:solidFill>
                  <a:srgbClr val="0070C0"/>
                </a:solidFill>
                <a:latin typeface="Times New Roman" pitchFamily="18" charset="0"/>
                <a:cs typeface="Times New Roman" pitchFamily="18" charset="0"/>
              </a:rPr>
              <a:t>киләчәктә</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конкурентлыкка</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сәләтле</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шәхес</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тәрбияләү</a:t>
            </a:r>
            <a:r>
              <a:rPr lang="ru-RU" sz="2700" b="1" dirty="0" smtClean="0">
                <a:solidFill>
                  <a:srgbClr val="0070C0"/>
                </a:solidFill>
                <a:latin typeface="Times New Roman" pitchFamily="18" charset="0"/>
                <a:cs typeface="Times New Roman" pitchFamily="18" charset="0"/>
              </a:rPr>
              <a:t>;</a:t>
            </a:r>
            <a:br>
              <a:rPr lang="ru-RU" sz="2700" b="1" dirty="0" smtClean="0">
                <a:solidFill>
                  <a:srgbClr val="0070C0"/>
                </a:solidFill>
                <a:latin typeface="Times New Roman" pitchFamily="18" charset="0"/>
                <a:cs typeface="Times New Roman" pitchFamily="18" charset="0"/>
              </a:rPr>
            </a:br>
            <a:r>
              <a:rPr lang="ru-RU" sz="2700" b="1" dirty="0" smtClean="0">
                <a:solidFill>
                  <a:srgbClr val="0070C0"/>
                </a:solidFill>
                <a:latin typeface="Times New Roman" pitchFamily="18" charset="0"/>
                <a:cs typeface="Times New Roman" pitchFamily="18" charset="0"/>
              </a:rPr>
              <a:t>		3)</a:t>
            </a:r>
            <a:r>
              <a:rPr lang="ru-RU" sz="2700" b="1" dirty="0">
                <a:solidFill>
                  <a:srgbClr val="0070C0"/>
                </a:solidFill>
                <a:latin typeface="Times New Roman" pitchFamily="18" charset="0"/>
                <a:cs typeface="Times New Roman" pitchFamily="18" charset="0"/>
              </a:rPr>
              <a:t> </a:t>
            </a:r>
            <a:r>
              <a:rPr lang="ru-RU" sz="2700" b="1" dirty="0" err="1">
                <a:solidFill>
                  <a:srgbClr val="0070C0"/>
                </a:solidFill>
                <a:latin typeface="Times New Roman" pitchFamily="18" charset="0"/>
                <a:cs typeface="Times New Roman" pitchFamily="18" charset="0"/>
              </a:rPr>
              <a:t>үз</a:t>
            </a:r>
            <a:r>
              <a:rPr lang="ru-RU" sz="2700" b="1" dirty="0">
                <a:solidFill>
                  <a:srgbClr val="0070C0"/>
                </a:solidFill>
                <a:latin typeface="Times New Roman" pitchFamily="18" charset="0"/>
                <a:cs typeface="Times New Roman" pitchFamily="18" charset="0"/>
              </a:rPr>
              <a:t> </a:t>
            </a:r>
            <a:r>
              <a:rPr lang="ru-RU" sz="2700" b="1" dirty="0" err="1">
                <a:solidFill>
                  <a:srgbClr val="0070C0"/>
                </a:solidFill>
                <a:latin typeface="Times New Roman" pitchFamily="18" charset="0"/>
                <a:cs typeface="Times New Roman" pitchFamily="18" charset="0"/>
              </a:rPr>
              <a:t>үсешен</a:t>
            </a:r>
            <a:r>
              <a:rPr lang="ru-RU" sz="2700" b="1" dirty="0">
                <a:solidFill>
                  <a:srgbClr val="0070C0"/>
                </a:solidFill>
                <a:latin typeface="Times New Roman" pitchFamily="18" charset="0"/>
                <a:cs typeface="Times New Roman" pitchFamily="18" charset="0"/>
              </a:rPr>
              <a:t> </a:t>
            </a:r>
            <a:r>
              <a:rPr lang="ru-RU" sz="2700" b="1" dirty="0" err="1">
                <a:solidFill>
                  <a:srgbClr val="0070C0"/>
                </a:solidFill>
                <a:latin typeface="Times New Roman" pitchFamily="18" charset="0"/>
                <a:cs typeface="Times New Roman" pitchFamily="18" charset="0"/>
              </a:rPr>
              <a:t>тәэмин</a:t>
            </a:r>
            <a:r>
              <a:rPr lang="ru-RU" sz="2700" b="1" dirty="0">
                <a:solidFill>
                  <a:srgbClr val="0070C0"/>
                </a:solidFill>
                <a:latin typeface="Times New Roman" pitchFamily="18" charset="0"/>
                <a:cs typeface="Times New Roman" pitchFamily="18" charset="0"/>
              </a:rPr>
              <a:t> </a:t>
            </a:r>
            <a:r>
              <a:rPr lang="ru-RU" sz="2700" b="1" dirty="0" err="1">
                <a:solidFill>
                  <a:srgbClr val="0070C0"/>
                </a:solidFill>
                <a:latin typeface="Times New Roman" pitchFamily="18" charset="0"/>
                <a:cs typeface="Times New Roman" pitchFamily="18" charset="0"/>
              </a:rPr>
              <a:t>итә</a:t>
            </a:r>
            <a:r>
              <a:rPr lang="ru-RU" sz="2700" b="1" dirty="0">
                <a:solidFill>
                  <a:srgbClr val="0070C0"/>
                </a:solidFill>
                <a:latin typeface="Times New Roman" pitchFamily="18" charset="0"/>
                <a:cs typeface="Times New Roman" pitchFamily="18" charset="0"/>
              </a:rPr>
              <a:t> </a:t>
            </a:r>
            <a:r>
              <a:rPr lang="ru-RU" sz="2700" b="1" dirty="0" err="1">
                <a:solidFill>
                  <a:srgbClr val="0070C0"/>
                </a:solidFill>
                <a:latin typeface="Times New Roman" pitchFamily="18" charset="0"/>
                <a:cs typeface="Times New Roman" pitchFamily="18" charset="0"/>
              </a:rPr>
              <a:t>алучы</a:t>
            </a:r>
            <a:r>
              <a:rPr lang="ru-RU" sz="2700" b="1" dirty="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шәхес</a:t>
            </a:r>
            <a:r>
              <a:rPr lang="ru-RU" sz="2700" b="1" dirty="0" smtClean="0">
                <a:solidFill>
                  <a:srgbClr val="0070C0"/>
                </a:solidFill>
                <a:latin typeface="Times New Roman" pitchFamily="18" charset="0"/>
                <a:cs typeface="Times New Roman" pitchFamily="18" charset="0"/>
              </a:rPr>
              <a:t> 			                </a:t>
            </a:r>
            <a:r>
              <a:rPr lang="ru-RU" sz="2700" b="1" dirty="0" err="1" smtClean="0">
                <a:solidFill>
                  <a:srgbClr val="0070C0"/>
                </a:solidFill>
                <a:latin typeface="Times New Roman" pitchFamily="18" charset="0"/>
                <a:cs typeface="Times New Roman" pitchFamily="18" charset="0"/>
              </a:rPr>
              <a:t>формалаштыру</a:t>
            </a:r>
            <a:r>
              <a:rPr lang="ru-RU" sz="2700" b="1" dirty="0" smtClean="0">
                <a:solidFill>
                  <a:srgbClr val="0070C0"/>
                </a:solidFill>
                <a:latin typeface="Times New Roman" pitchFamily="18" charset="0"/>
                <a:cs typeface="Times New Roman" pitchFamily="18" charset="0"/>
              </a:rPr>
              <a:t>.</a:t>
            </a:r>
            <a:r>
              <a:rPr lang="ru-RU" sz="2700" b="1" dirty="0">
                <a:solidFill>
                  <a:srgbClr val="0070C0"/>
                </a:solidFill>
                <a:latin typeface="Times New Roman" pitchFamily="18" charset="0"/>
                <a:cs typeface="Times New Roman" pitchFamily="18" charset="0"/>
              </a:rPr>
              <a:t/>
            </a:r>
            <a:br>
              <a:rPr lang="ru-RU" sz="2700" b="1" dirty="0">
                <a:solidFill>
                  <a:srgbClr val="0070C0"/>
                </a:solidFill>
                <a:latin typeface="Times New Roman" pitchFamily="18" charset="0"/>
                <a:cs typeface="Times New Roman" pitchFamily="18" charset="0"/>
              </a:rPr>
            </a:br>
            <a:r>
              <a:rPr lang="ru-RU" sz="3200" b="1" dirty="0" err="1" smtClean="0">
                <a:solidFill>
                  <a:srgbClr val="C00000"/>
                </a:solidFill>
                <a:latin typeface="Times New Roman" pitchFamily="18" charset="0"/>
                <a:cs typeface="Times New Roman" pitchFamily="18" charset="0"/>
              </a:rPr>
              <a:t>Укучылар</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нинди</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шәхес</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булырга</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тиеш</a:t>
            </a:r>
            <a:r>
              <a:rPr lang="ru-RU" sz="3200" b="1" dirty="0" smtClean="0">
                <a:solidFill>
                  <a:srgbClr val="C00000"/>
                </a:solidFill>
                <a:latin typeface="Times New Roman" pitchFamily="18" charset="0"/>
                <a:cs typeface="Times New Roman" pitchFamily="18" charset="0"/>
              </a:rPr>
              <a:t>:</a:t>
            </a:r>
            <a:br>
              <a:rPr lang="ru-RU" sz="3200" b="1" dirty="0" smtClean="0">
                <a:solidFill>
                  <a:srgbClr val="C00000"/>
                </a:solidFill>
                <a:latin typeface="Times New Roman" pitchFamily="18" charset="0"/>
                <a:cs typeface="Times New Roman" pitchFamily="18" charset="0"/>
              </a:rPr>
            </a:br>
            <a:r>
              <a:rPr lang="ru-RU" sz="3200" dirty="0" smtClean="0">
                <a:solidFill>
                  <a:srgbClr val="C0000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намуслы</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белемгә</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омтылучы</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заман</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белән</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бергә</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атларга</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тырышучы</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белемнәрен</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халкы</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өчен</a:t>
            </a:r>
            <a:r>
              <a:rPr lang="ru-RU" sz="3200" b="1" dirty="0" smtClean="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файдаланучы</a:t>
            </a:r>
            <a:r>
              <a:rPr lang="ru-RU" sz="3200" b="1" dirty="0" smtClean="0">
                <a:solidFill>
                  <a:srgbClr val="0070C0"/>
                </a:solidFill>
                <a:latin typeface="Times New Roman" pitchFamily="18" charset="0"/>
                <a:cs typeface="Times New Roman" pitchFamily="18" charset="0"/>
              </a:rPr>
              <a:t> Кеше!</a:t>
            </a:r>
            <a:br>
              <a:rPr lang="ru-RU" sz="3200" b="1" dirty="0" smtClean="0">
                <a:solidFill>
                  <a:srgbClr val="0070C0"/>
                </a:solidFill>
                <a:latin typeface="Times New Roman" pitchFamily="18" charset="0"/>
                <a:cs typeface="Times New Roman" pitchFamily="18" charset="0"/>
              </a:rPr>
            </a:br>
            <a:r>
              <a:rPr lang="ru-RU" sz="3200" b="1" dirty="0" smtClean="0">
                <a:solidFill>
                  <a:srgbClr val="C00000"/>
                </a:solidFill>
                <a:latin typeface="Times New Roman" pitchFamily="18" charset="0"/>
                <a:cs typeface="Times New Roman" pitchFamily="18" charset="0"/>
              </a:rPr>
              <a:t>УКЫТУЧЫ </a:t>
            </a:r>
            <a:r>
              <a:rPr lang="ru-RU" sz="3200" b="1" dirty="0" err="1" smtClean="0">
                <a:solidFill>
                  <a:srgbClr val="C00000"/>
                </a:solidFill>
                <a:latin typeface="Times New Roman" pitchFamily="18" charset="0"/>
                <a:cs typeface="Times New Roman" pitchFamily="18" charset="0"/>
              </a:rPr>
              <a:t>булу</a:t>
            </a:r>
            <a:r>
              <a:rPr lang="ru-RU" sz="3200" b="1" dirty="0" smtClean="0">
                <a:solidFill>
                  <a:srgbClr val="C00000"/>
                </a:solidFill>
                <a:latin typeface="Times New Roman" pitchFamily="18" charset="0"/>
                <a:cs typeface="Times New Roman" pitchFamily="18" charset="0"/>
              </a:rPr>
              <a:t> – </a:t>
            </a:r>
            <a:r>
              <a:rPr lang="ru-RU" sz="3200" b="1" dirty="0" err="1" smtClean="0">
                <a:solidFill>
                  <a:srgbClr val="C00000"/>
                </a:solidFill>
                <a:latin typeface="Times New Roman" pitchFamily="18" charset="0"/>
                <a:cs typeface="Times New Roman" pitchFamily="18" charset="0"/>
              </a:rPr>
              <a:t>зур</a:t>
            </a:r>
            <a:r>
              <a:rPr lang="ru-RU" sz="3200" b="1" dirty="0" smtClean="0">
                <a:solidFill>
                  <a:srgbClr val="C00000"/>
                </a:solidFill>
                <a:latin typeface="Times New Roman" pitchFamily="18" charset="0"/>
                <a:cs typeface="Times New Roman" pitchFamily="18" charset="0"/>
              </a:rPr>
              <a:t> </a:t>
            </a:r>
            <a:r>
              <a:rPr lang="ru-RU" sz="3200" b="1" dirty="0" err="1" smtClean="0">
                <a:solidFill>
                  <a:srgbClr val="C00000"/>
                </a:solidFill>
                <a:latin typeface="Times New Roman" pitchFamily="18" charset="0"/>
                <a:cs typeface="Times New Roman" pitchFamily="18" charset="0"/>
              </a:rPr>
              <a:t>бәхет</a:t>
            </a:r>
            <a:r>
              <a:rPr lang="ru-RU" sz="3200" b="1" dirty="0" smtClean="0">
                <a:solidFill>
                  <a:srgbClr val="C00000"/>
                </a:solidFill>
                <a:latin typeface="Times New Roman" pitchFamily="18" charset="0"/>
                <a:cs typeface="Times New Roman" pitchFamily="18" charset="0"/>
              </a:rPr>
              <a:t>!</a:t>
            </a:r>
            <a:endParaRPr lang="ru-RU" sz="32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305284044"/>
      </p:ext>
    </p:extLst>
  </p:cSld>
  <p:clrMapOvr>
    <a:masterClrMapping/>
  </p:clrMapOvr>
  <p:transition spd="slow" advTm="1058">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04" y="1052736"/>
            <a:ext cx="8928992" cy="5688632"/>
          </a:xfrm>
        </p:spPr>
        <p:style>
          <a:lnRef idx="1">
            <a:schemeClr val="accent5"/>
          </a:lnRef>
          <a:fillRef idx="2">
            <a:schemeClr val="accent5"/>
          </a:fillRef>
          <a:effectRef idx="1">
            <a:schemeClr val="accent5"/>
          </a:effectRef>
          <a:fontRef idx="minor">
            <a:schemeClr val="dk1"/>
          </a:fontRef>
        </p:style>
        <p:txBody>
          <a:bodyPr anchor="t"/>
          <a:lstStyle/>
          <a:p>
            <a:r>
              <a:rPr lang="ru-RU" sz="2000" dirty="0">
                <a:latin typeface="Times New Roman" pitchFamily="18" charset="0"/>
                <a:cs typeface="Times New Roman" pitchFamily="18" charset="0"/>
              </a:rPr>
              <a:t>1. Курсы повышения квалификации по теме «Повышение  профессиональной компетентности учителя начальных классов», 108 часов, ГАОУ ДПО «Институт развития образования Республики Татарстан» свидетельство о повышении квалификации, регистрационный № 2405, протокол № 4,  от 17 июня 2008 года.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 2. Курсы повышения квалификации по теме «Педагогическая  система развивающего образования как основа введения федеральных государственных образовательных стандартов (ФГОС)», 108 часов, ГАОУ ДПО «Институт развития образования Республики Татарстан», свидетельство о повышении квалификации, регистрационный № 782, 2011 год</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3. Курсы повышения квалификации по теме «Актуальные проблемы преподавания комплексного учебного курса ОРКСЭ», 36 часов, ФГАОУ ВПО «Казанский (Приволжский) Федеральный Университет», сертификат о краткосрочным  повышении квалификации, регистрационный № 000984, от 31 мая 2013 года. </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
        <p:nvSpPr>
          <p:cNvPr id="2" name="Объект 1"/>
          <p:cNvSpPr>
            <a:spLocks noGrp="1"/>
          </p:cNvSpPr>
          <p:nvPr>
            <p:ph idx="1"/>
          </p:nvPr>
        </p:nvSpPr>
        <p:spPr>
          <a:xfrm>
            <a:off x="0" y="1"/>
            <a:ext cx="9036496" cy="980727"/>
          </a:xfrm>
        </p:spPr>
        <p:style>
          <a:lnRef idx="1">
            <a:schemeClr val="accent5"/>
          </a:lnRef>
          <a:fillRef idx="2">
            <a:schemeClr val="accent5"/>
          </a:fillRef>
          <a:effectRef idx="1">
            <a:schemeClr val="accent5"/>
          </a:effectRef>
          <a:fontRef idx="minor">
            <a:schemeClr val="dk1"/>
          </a:fontRef>
        </p:style>
        <p:txBody>
          <a:bodyPr>
            <a:normAutofit fontScale="62500" lnSpcReduction="20000"/>
          </a:bodyPr>
          <a:lstStyle/>
          <a:p>
            <a:pPr marL="18288" indent="0" algn="ctr">
              <a:buNone/>
            </a:pPr>
            <a:r>
              <a:rPr lang="tt-RU" sz="4500" b="1" dirty="0" smtClean="0">
                <a:solidFill>
                  <a:srgbClr val="C00000"/>
                </a:solidFill>
                <a:latin typeface="Times New Roman" pitchFamily="18" charset="0"/>
                <a:cs typeface="Times New Roman" pitchFamily="18" charset="0"/>
              </a:rPr>
              <a:t>УКЫТУЧЫ - ҮЗЕ ДӘ УКУЧЫ УЛ.</a:t>
            </a:r>
          </a:p>
          <a:p>
            <a:pPr marL="18288" indent="0" algn="ctr">
              <a:buNone/>
            </a:pPr>
            <a:r>
              <a:rPr lang="tt-RU" dirty="0" smtClean="0">
                <a:latin typeface="Times New Roman" pitchFamily="18" charset="0"/>
                <a:cs typeface="Times New Roman" pitchFamily="18" charset="0"/>
              </a:rPr>
              <a:t> </a:t>
            </a:r>
            <a:r>
              <a:rPr lang="tt-RU" sz="3600" b="1" dirty="0" smtClean="0">
                <a:solidFill>
                  <a:srgbClr val="C00000"/>
                </a:solidFill>
                <a:latin typeface="Times New Roman" pitchFamily="18" charset="0"/>
                <a:cs typeface="Times New Roman" pitchFamily="18" charset="0"/>
              </a:rPr>
              <a:t>ДАИМИ БЕЛЕМЕН КҮТӘРҮ ӨСТЕНДӘ ЭШЛӘРГӘ ТИЕШ.</a:t>
            </a:r>
            <a:endParaRPr lang="ru-RU" sz="36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46127411"/>
      </p:ext>
    </p:extLst>
  </p:cSld>
  <p:clrMapOvr>
    <a:masterClrMapping/>
  </p:clrMapOvr>
  <p:transition spd="slow" advTm="890">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792088"/>
          </a:xfrm>
        </p:spPr>
        <p:txBody>
          <a:bodyPr>
            <a:normAutofit/>
          </a:bodyPr>
          <a:lstStyle/>
          <a:p>
            <a:pPr algn="ctr"/>
            <a:r>
              <a:rPr lang="tt-RU" sz="3600" dirty="0" smtClean="0">
                <a:solidFill>
                  <a:srgbClr val="C00000"/>
                </a:solidFill>
                <a:latin typeface="Times New Roman" pitchFamily="18" charset="0"/>
                <a:cs typeface="Times New Roman" pitchFamily="18" charset="0"/>
              </a:rPr>
              <a:t>МИНЕМ КҮРСӘТКЕЧЛӘРЕМ</a:t>
            </a:r>
            <a:endParaRPr lang="ru-RU" sz="3600" dirty="0">
              <a:solidFill>
                <a:srgbClr val="C00000"/>
              </a:solidFill>
              <a:latin typeface="Times New Roman" pitchFamily="18" charset="0"/>
              <a:cs typeface="Times New Roman" pitchFamily="18" charset="0"/>
            </a:endParaRPr>
          </a:p>
        </p:txBody>
      </p:sp>
      <p:sp>
        <p:nvSpPr>
          <p:cNvPr id="3" name="Текст 2"/>
          <p:cNvSpPr>
            <a:spLocks noGrp="1"/>
          </p:cNvSpPr>
          <p:nvPr>
            <p:ph type="body" idx="1"/>
          </p:nvPr>
        </p:nvSpPr>
        <p:spPr>
          <a:xfrm>
            <a:off x="107504" y="1052736"/>
            <a:ext cx="8928992" cy="5688632"/>
          </a:xfrm>
        </p:spPr>
        <p:txBody>
          <a:bodyPr/>
          <a:lstStyle/>
          <a:p>
            <a:endParaRPr lang="tt-RU" dirty="0" smtClean="0"/>
          </a:p>
          <a:p>
            <a:endParaRPr lang="tt-RU" dirty="0"/>
          </a:p>
          <a:p>
            <a:endParaRPr lang="tt-RU" dirty="0" smtClean="0"/>
          </a:p>
          <a:p>
            <a:r>
              <a:rPr lang="tt-RU" dirty="0"/>
              <a:t> </a:t>
            </a:r>
            <a:r>
              <a:rPr lang="tt-RU" dirty="0" smtClean="0"/>
              <a:t>                                                                          </a:t>
            </a:r>
            <a:endParaRPr lang="ru-RU" dirty="0"/>
          </a:p>
        </p:txBody>
      </p:sp>
      <p:graphicFrame>
        <p:nvGraphicFramePr>
          <p:cNvPr id="12" name="Объект 11"/>
          <p:cNvGraphicFramePr>
            <a:graphicFrameLocks noChangeAspect="1"/>
          </p:cNvGraphicFramePr>
          <p:nvPr>
            <p:extLst>
              <p:ext uri="{D42A27DB-BD31-4B8C-83A1-F6EECF244321}">
                <p14:modId xmlns:p14="http://schemas.microsoft.com/office/powerpoint/2010/main" val="2714809637"/>
              </p:ext>
            </p:extLst>
          </p:nvPr>
        </p:nvGraphicFramePr>
        <p:xfrm>
          <a:off x="4032250" y="2889250"/>
          <a:ext cx="1079500" cy="1079500"/>
        </p:xfrm>
        <a:graphic>
          <a:graphicData uri="http://schemas.openxmlformats.org/presentationml/2006/ole">
            <mc:AlternateContent xmlns:mc="http://schemas.openxmlformats.org/markup-compatibility/2006">
              <mc:Choice xmlns:v="urn:schemas-microsoft-com:vml" Requires="v">
                <p:oleObj spid="_x0000_s4195" name="PDF" r:id="rId3" imgW="1080000" imgH="1080000" progId="FoxitReader.Document">
                  <p:embed/>
                </p:oleObj>
              </mc:Choice>
              <mc:Fallback>
                <p:oleObj name="PDF" r:id="rId3" imgW="1080000" imgH="1080000" progId="FoxitReader.Document">
                  <p:embed/>
                  <p:pic>
                    <p:nvPicPr>
                      <p:cNvPr id="0" name=""/>
                      <p:cNvPicPr/>
                      <p:nvPr/>
                    </p:nvPicPr>
                    <p:blipFill>
                      <a:blip r:embed="rId4"/>
                      <a:stretch>
                        <a:fillRect/>
                      </a:stretch>
                    </p:blipFill>
                    <p:spPr>
                      <a:xfrm>
                        <a:off x="4032250" y="2889250"/>
                        <a:ext cx="1079500" cy="1079500"/>
                      </a:xfrm>
                      <a:prstGeom prst="rect">
                        <a:avLst/>
                      </a:prstGeom>
                    </p:spPr>
                  </p:pic>
                </p:oleObj>
              </mc:Fallback>
            </mc:AlternateContent>
          </a:graphicData>
        </a:graphic>
      </p:graphicFrame>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0404" y="3728957"/>
            <a:ext cx="3629779" cy="2940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descr="E:\сканер3.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7727" y="854608"/>
            <a:ext cx="1964274" cy="279097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сканер 4.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478" y="3728957"/>
            <a:ext cx="2228088" cy="306628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E:\сканер6.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06844" y="854610"/>
            <a:ext cx="2157644" cy="279097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грамота уч. г.-2004.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5536" y="854609"/>
            <a:ext cx="2088232" cy="28254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грамота кл рук.jpe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207" r="2538"/>
          <a:stretch/>
        </p:blipFill>
        <p:spPr bwMode="auto">
          <a:xfrm>
            <a:off x="4602461" y="851428"/>
            <a:ext cx="2088232" cy="279097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15447" y="3680099"/>
            <a:ext cx="2628553" cy="1519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9"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15447" y="5262101"/>
            <a:ext cx="2623642" cy="1533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217063"/>
      </p:ext>
    </p:extLst>
  </p:cSld>
  <p:clrMapOvr>
    <a:masterClrMapping/>
  </p:clrMapOvr>
  <p:transition spd="slow" advTm="735">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764704"/>
            <a:ext cx="9108504" cy="2016224"/>
          </a:xfrm>
        </p:spPr>
        <p:style>
          <a:lnRef idx="1">
            <a:schemeClr val="accent5"/>
          </a:lnRef>
          <a:fillRef idx="2">
            <a:schemeClr val="accent5"/>
          </a:fillRef>
          <a:effectRef idx="1">
            <a:schemeClr val="accent5"/>
          </a:effectRef>
          <a:fontRef idx="minor">
            <a:schemeClr val="dk1"/>
          </a:fontRef>
        </p:style>
        <p:txBody>
          <a:bodyPr/>
          <a:lstStyle/>
          <a:p>
            <a:endParaRPr lang="ru-RU" dirty="0"/>
          </a:p>
        </p:txBody>
      </p:sp>
      <p:sp>
        <p:nvSpPr>
          <p:cNvPr id="2" name="Объект 1"/>
          <p:cNvSpPr>
            <a:spLocks noGrp="1"/>
          </p:cNvSpPr>
          <p:nvPr>
            <p:ph idx="1"/>
          </p:nvPr>
        </p:nvSpPr>
        <p:spPr>
          <a:xfrm>
            <a:off x="0" y="1"/>
            <a:ext cx="9144000" cy="764703"/>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18288" indent="0" algn="ctr">
              <a:buNone/>
            </a:pPr>
            <a:r>
              <a:rPr lang="ru-RU" sz="4800" b="1" dirty="0" smtClean="0">
                <a:solidFill>
                  <a:srgbClr val="C00000"/>
                </a:solidFill>
                <a:latin typeface="Times New Roman" pitchFamily="18" charset="0"/>
                <a:cs typeface="Times New Roman" pitchFamily="18" charset="0"/>
              </a:rPr>
              <a:t>БАСМА МАТЕРИАЛЛАР</a:t>
            </a:r>
            <a:endParaRPr lang="ru-RU" sz="4800" b="1" dirty="0">
              <a:solidFill>
                <a:srgbClr val="C00000"/>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64704"/>
            <a:ext cx="4320480"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9658" y="764704"/>
            <a:ext cx="4434830"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Таблица 3"/>
          <p:cNvGraphicFramePr>
            <a:graphicFrameLocks noGrp="1"/>
          </p:cNvGraphicFramePr>
          <p:nvPr>
            <p:extLst>
              <p:ext uri="{D42A27DB-BD31-4B8C-83A1-F6EECF244321}">
                <p14:modId xmlns:p14="http://schemas.microsoft.com/office/powerpoint/2010/main" val="4226435903"/>
              </p:ext>
            </p:extLst>
          </p:nvPr>
        </p:nvGraphicFramePr>
        <p:xfrm>
          <a:off x="0" y="2780928"/>
          <a:ext cx="9108504" cy="4104456"/>
        </p:xfrm>
        <a:graphic>
          <a:graphicData uri="http://schemas.openxmlformats.org/drawingml/2006/table">
            <a:tbl>
              <a:tblPr firstRow="1" firstCol="1" bandRow="1">
                <a:tableStyleId>{35758FB7-9AC5-4552-8A53-C91805E547FA}</a:tableStyleId>
              </a:tblPr>
              <a:tblGrid>
                <a:gridCol w="251520"/>
                <a:gridCol w="3255432"/>
                <a:gridCol w="1344504"/>
                <a:gridCol w="3464960"/>
                <a:gridCol w="792088"/>
              </a:tblGrid>
              <a:tr h="740792">
                <a:tc>
                  <a:txBody>
                    <a:bodyPr/>
                    <a:lstStyle/>
                    <a:p>
                      <a:pPr algn="l">
                        <a:lnSpc>
                          <a:spcPct val="115000"/>
                        </a:lnSpc>
                        <a:spcAft>
                          <a:spcPts val="1000"/>
                        </a:spcAft>
                      </a:pPr>
                      <a:r>
                        <a:rPr lang="ru-RU" sz="1600" dirty="0">
                          <a:effectLst/>
                        </a:rPr>
                        <a:t>1</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1000"/>
                        </a:spcAft>
                      </a:pPr>
                      <a:r>
                        <a:rPr lang="ru-RU" sz="1600" dirty="0">
                          <a:effectLst/>
                        </a:rPr>
                        <a:t>“</a:t>
                      </a:r>
                      <a:r>
                        <a:rPr lang="ru-RU" sz="1600" dirty="0" err="1">
                          <a:effectLst/>
                        </a:rPr>
                        <a:t>Хуҗа</a:t>
                      </a:r>
                      <a:r>
                        <a:rPr lang="ru-RU" sz="1600" dirty="0">
                          <a:effectLst/>
                        </a:rPr>
                        <a:t> </a:t>
                      </a:r>
                      <a:r>
                        <a:rPr lang="ru-RU" sz="1600" dirty="0" err="1">
                          <a:effectLst/>
                        </a:rPr>
                        <a:t>Бәдигый</a:t>
                      </a:r>
                      <a:r>
                        <a:rPr lang="ru-RU" sz="1600" dirty="0">
                          <a:effectLst/>
                        </a:rPr>
                        <a:t> татар </a:t>
                      </a:r>
                      <a:r>
                        <a:rPr lang="ru-RU" sz="1600" dirty="0" err="1">
                          <a:effectLst/>
                        </a:rPr>
                        <a:t>милләтенең</a:t>
                      </a:r>
                      <a:r>
                        <a:rPr lang="ru-RU" sz="1600" dirty="0">
                          <a:effectLst/>
                        </a:rPr>
                        <a:t> </a:t>
                      </a:r>
                      <a:r>
                        <a:rPr lang="ru-RU" sz="1600" dirty="0" err="1">
                          <a:effectLst/>
                        </a:rPr>
                        <a:t>күренекле</a:t>
                      </a:r>
                      <a:r>
                        <a:rPr lang="ru-RU" sz="1600" dirty="0">
                          <a:effectLst/>
                        </a:rPr>
                        <a:t> </a:t>
                      </a:r>
                      <a:r>
                        <a:rPr lang="ru-RU" sz="1600" dirty="0" err="1">
                          <a:effectLst/>
                        </a:rPr>
                        <a:t>вәкиле</a:t>
                      </a:r>
                      <a:r>
                        <a:rPr lang="ru-RU" sz="1600" dirty="0" smtClean="0">
                          <a:effectLst/>
                        </a:rPr>
                        <a:t>”, ф</a:t>
                      </a:r>
                      <a:r>
                        <a:rPr lang="tt-RU" sz="1600" dirty="0" smtClean="0">
                          <a:effectLst/>
                        </a:rPr>
                        <a:t>әнни эш</a:t>
                      </a:r>
                      <a:r>
                        <a:rPr lang="ru-RU" sz="1600" dirty="0" smtClean="0">
                          <a:effectLst/>
                        </a:rPr>
                        <a:t>,</a:t>
                      </a:r>
                      <a:r>
                        <a:rPr lang="ru-RU" sz="1600" baseline="0" dirty="0" smtClean="0">
                          <a:effectLst/>
                        </a:rPr>
                        <a:t> </a:t>
                      </a:r>
                      <a:r>
                        <a:rPr lang="ru-RU" sz="1600" dirty="0" smtClean="0">
                          <a:effectLst/>
                        </a:rPr>
                        <a:t>2 бит.</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00000"/>
                        </a:lnSpc>
                        <a:spcAft>
                          <a:spcPts val="1000"/>
                        </a:spcAft>
                      </a:pPr>
                      <a:r>
                        <a:rPr lang="tt-RU" sz="1600" dirty="0" smtClean="0">
                          <a:effectLst/>
                        </a:rPr>
                        <a:t>Китапта</a:t>
                      </a:r>
                      <a:r>
                        <a:rPr lang="tt-RU" sz="1600" baseline="0" dirty="0" smtClean="0">
                          <a:effectLst/>
                        </a:rPr>
                        <a:t> </a:t>
                      </a:r>
                      <a:r>
                        <a:rPr lang="ru-RU" sz="1600" dirty="0" smtClean="0">
                          <a:effectLst/>
                        </a:rPr>
                        <a:t>Казань: Школа.</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1000"/>
                        </a:spcAft>
                      </a:pPr>
                      <a:r>
                        <a:rPr lang="ru-RU" sz="1600" dirty="0">
                          <a:effectLst/>
                        </a:rPr>
                        <a:t>В книге “</a:t>
                      </a:r>
                      <a:r>
                        <a:rPr lang="ru-RU" sz="1600" dirty="0" err="1">
                          <a:effectLst/>
                        </a:rPr>
                        <a:t>Милләт</a:t>
                      </a:r>
                      <a:r>
                        <a:rPr lang="ru-RU" sz="1600" dirty="0">
                          <a:effectLst/>
                        </a:rPr>
                        <a:t> </a:t>
                      </a:r>
                      <a:r>
                        <a:rPr lang="ru-RU" sz="1600" dirty="0" err="1">
                          <a:effectLst/>
                        </a:rPr>
                        <a:t>өчен</a:t>
                      </a:r>
                      <a:r>
                        <a:rPr lang="ru-RU" sz="1600" dirty="0">
                          <a:effectLst/>
                        </a:rPr>
                        <a:t> </a:t>
                      </a:r>
                      <a:r>
                        <a:rPr lang="ru-RU" sz="1600" dirty="0" err="1">
                          <a:effectLst/>
                        </a:rPr>
                        <a:t>алар</a:t>
                      </a:r>
                      <a:r>
                        <a:rPr lang="ru-RU" sz="1600" dirty="0">
                          <a:effectLst/>
                        </a:rPr>
                        <a:t> </a:t>
                      </a:r>
                      <a:r>
                        <a:rPr lang="ru-RU" sz="1600" dirty="0" err="1">
                          <a:effectLst/>
                        </a:rPr>
                        <a:t>көрәшәләр</a:t>
                      </a:r>
                      <a:r>
                        <a:rPr lang="ru-RU" sz="1600" dirty="0">
                          <a:effectLst/>
                        </a:rPr>
                        <a:t>, </a:t>
                      </a:r>
                      <a:r>
                        <a:rPr lang="ru-RU" sz="1600" dirty="0" err="1">
                          <a:effectLst/>
                        </a:rPr>
                        <a:t>дәверләргә</a:t>
                      </a:r>
                      <a:r>
                        <a:rPr lang="ru-RU" sz="1600" dirty="0">
                          <a:effectLst/>
                        </a:rPr>
                        <a:t> </a:t>
                      </a:r>
                      <a:r>
                        <a:rPr lang="ru-RU" sz="1600" dirty="0" err="1">
                          <a:effectLst/>
                        </a:rPr>
                        <a:t>ялгап</a:t>
                      </a:r>
                      <a:r>
                        <a:rPr lang="ru-RU" sz="1600" dirty="0">
                          <a:effectLst/>
                        </a:rPr>
                        <a:t> </a:t>
                      </a:r>
                      <a:r>
                        <a:rPr lang="ru-RU" sz="1600" dirty="0" err="1">
                          <a:effectLst/>
                        </a:rPr>
                        <a:t>дәверне</a:t>
                      </a:r>
                      <a:r>
                        <a:rPr lang="ru-RU" sz="1600" dirty="0" smtClean="0">
                          <a:effectLst/>
                        </a:rPr>
                        <a:t>”</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1000"/>
                        </a:spcAft>
                      </a:pPr>
                      <a:r>
                        <a:rPr lang="ru-RU" sz="1600" dirty="0">
                          <a:effectLst/>
                        </a:rPr>
                        <a:t>2009</a:t>
                      </a:r>
                      <a:endParaRPr lang="ru-RU" sz="1600" dirty="0">
                        <a:effectLst/>
                        <a:latin typeface="Times New Roman" pitchFamily="18" charset="0"/>
                        <a:ea typeface="Calibri"/>
                        <a:cs typeface="Times New Roman" pitchFamily="18" charset="0"/>
                      </a:endParaRPr>
                    </a:p>
                  </a:txBody>
                  <a:tcPr marL="45873" marR="45873" marT="0" marB="0"/>
                </a:tc>
              </a:tr>
              <a:tr h="960107">
                <a:tc>
                  <a:txBody>
                    <a:bodyPr/>
                    <a:lstStyle/>
                    <a:p>
                      <a:pPr algn="just">
                        <a:lnSpc>
                          <a:spcPct val="115000"/>
                        </a:lnSpc>
                        <a:spcAft>
                          <a:spcPts val="0"/>
                        </a:spcAft>
                      </a:pPr>
                      <a:r>
                        <a:rPr lang="ru-RU" sz="1600" dirty="0">
                          <a:effectLst/>
                        </a:rPr>
                        <a:t>2</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ru-RU" sz="1600" dirty="0">
                          <a:effectLst/>
                        </a:rPr>
                        <a:t>«Дидактические принципы технологии творческого развития</a:t>
                      </a:r>
                      <a:r>
                        <a:rPr lang="ru-RU" sz="1600" dirty="0" smtClean="0">
                          <a:effectLst/>
                        </a:rPr>
                        <a:t>»</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00000"/>
                        </a:lnSpc>
                        <a:spcAft>
                          <a:spcPts val="0"/>
                        </a:spcAft>
                      </a:pPr>
                      <a:r>
                        <a:rPr lang="ru-RU" sz="1600" dirty="0" smtClean="0">
                          <a:effectLst/>
                        </a:rPr>
                        <a:t>на сайте ИРО РТ</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ru-RU" sz="1600" dirty="0" smtClean="0">
                          <a:effectLst/>
                        </a:rPr>
                        <a:t>на </a:t>
                      </a:r>
                      <a:r>
                        <a:rPr lang="ru-RU" sz="1600" dirty="0">
                          <a:effectLst/>
                        </a:rPr>
                        <a:t>тему “</a:t>
                      </a:r>
                      <a:r>
                        <a:rPr lang="ru-RU" sz="1600" dirty="0" smtClean="0">
                          <a:effectLst/>
                        </a:rPr>
                        <a:t>Рефлексивно-</a:t>
                      </a:r>
                      <a:r>
                        <a:rPr lang="ru-RU" sz="1600" dirty="0" err="1" smtClean="0">
                          <a:effectLst/>
                        </a:rPr>
                        <a:t>аналитичес</a:t>
                      </a:r>
                      <a:r>
                        <a:rPr lang="ru-RU" sz="1600" dirty="0" smtClean="0">
                          <a:effectLst/>
                        </a:rPr>
                        <a:t>- кий </a:t>
                      </a:r>
                      <a:r>
                        <a:rPr lang="ru-RU" sz="1600" dirty="0">
                          <a:effectLst/>
                        </a:rPr>
                        <a:t>материал о повышении квалификации учителей</a:t>
                      </a:r>
                      <a:r>
                        <a:rPr lang="ru-RU" sz="1600" dirty="0" smtClean="0">
                          <a:effectLst/>
                        </a:rPr>
                        <a:t>”.</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15000"/>
                        </a:lnSpc>
                        <a:spcAft>
                          <a:spcPts val="0"/>
                        </a:spcAft>
                      </a:pPr>
                      <a:r>
                        <a:rPr lang="ru-RU" sz="1600" dirty="0">
                          <a:effectLst/>
                        </a:rPr>
                        <a:t>2011</a:t>
                      </a:r>
                      <a:endParaRPr lang="ru-RU" sz="1600" dirty="0">
                        <a:effectLst/>
                        <a:latin typeface="Times New Roman" pitchFamily="18" charset="0"/>
                        <a:ea typeface="Calibri"/>
                        <a:cs typeface="Times New Roman" pitchFamily="18" charset="0"/>
                      </a:endParaRPr>
                    </a:p>
                  </a:txBody>
                  <a:tcPr marL="45873" marR="45873" marT="0" marB="0"/>
                </a:tc>
              </a:tr>
              <a:tr h="1027404">
                <a:tc>
                  <a:txBody>
                    <a:bodyPr/>
                    <a:lstStyle/>
                    <a:p>
                      <a:pPr algn="just">
                        <a:lnSpc>
                          <a:spcPct val="115000"/>
                        </a:lnSpc>
                        <a:spcAft>
                          <a:spcPts val="0"/>
                        </a:spcAft>
                      </a:pPr>
                      <a:r>
                        <a:rPr lang="ru-RU" sz="1600" dirty="0">
                          <a:effectLst/>
                        </a:rPr>
                        <a:t>3</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ru-RU" sz="1600" dirty="0">
                          <a:effectLst/>
                        </a:rPr>
                        <a:t>«Бала </a:t>
                      </a:r>
                      <a:r>
                        <a:rPr lang="ru-RU" sz="1600" dirty="0" err="1">
                          <a:effectLst/>
                        </a:rPr>
                        <a:t>хокуклары</a:t>
                      </a:r>
                      <a:r>
                        <a:rPr lang="ru-RU" sz="1600" dirty="0" smtClean="0">
                          <a:effectLst/>
                        </a:rPr>
                        <a:t>»- </a:t>
                      </a:r>
                      <a:r>
                        <a:rPr lang="ru-RU" sz="1600" dirty="0" err="1" smtClean="0">
                          <a:effectLst/>
                        </a:rPr>
                        <a:t>ата-аналар</a:t>
                      </a:r>
                      <a:r>
                        <a:rPr lang="ru-RU" sz="1600" dirty="0" smtClean="0">
                          <a:effectLst/>
                        </a:rPr>
                        <a:t> </a:t>
                      </a:r>
                      <a:r>
                        <a:rPr lang="ru-RU" sz="1600" dirty="0" err="1" smtClean="0">
                          <a:effectLst/>
                        </a:rPr>
                        <a:t>җыелышы</a:t>
                      </a:r>
                      <a:r>
                        <a:rPr lang="ru-RU" sz="1600" dirty="0" smtClean="0">
                          <a:effectLst/>
                        </a:rPr>
                        <a:t> –</a:t>
                      </a:r>
                      <a:r>
                        <a:rPr lang="ru-RU" sz="1600" dirty="0" err="1" smtClean="0">
                          <a:effectLst/>
                        </a:rPr>
                        <a:t>җыелыш</a:t>
                      </a:r>
                      <a:r>
                        <a:rPr lang="ru-RU" sz="1600" dirty="0" smtClean="0">
                          <a:effectLst/>
                        </a:rPr>
                        <a:t> </a:t>
                      </a:r>
                      <a:r>
                        <a:rPr lang="ru-RU" sz="1600" dirty="0" err="1" smtClean="0">
                          <a:effectLst/>
                        </a:rPr>
                        <a:t>эшкәртмәсе</a:t>
                      </a:r>
                      <a:r>
                        <a:rPr lang="ru-RU" sz="1600" dirty="0" smtClean="0">
                          <a:effectLst/>
                        </a:rPr>
                        <a:t>, 3 бит</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00000"/>
                        </a:lnSpc>
                        <a:spcAft>
                          <a:spcPts val="0"/>
                        </a:spcAft>
                      </a:pPr>
                      <a:r>
                        <a:rPr lang="ru-RU" sz="1600" dirty="0" err="1" smtClean="0">
                          <a:effectLst/>
                        </a:rPr>
                        <a:t>китапта</a:t>
                      </a:r>
                      <a:endParaRPr lang="ru-RU" sz="1600" dirty="0" smtClean="0">
                        <a:effectLst/>
                      </a:endParaRPr>
                    </a:p>
                    <a:p>
                      <a:pPr algn="l">
                        <a:lnSpc>
                          <a:spcPct val="100000"/>
                        </a:lnSpc>
                        <a:spcAft>
                          <a:spcPts val="0"/>
                        </a:spcAft>
                      </a:pPr>
                      <a:r>
                        <a:rPr lang="ru-RU" sz="1600" dirty="0" smtClean="0">
                          <a:effectLst/>
                        </a:rPr>
                        <a:t>Казань: РИЦ “Школа”</a:t>
                      </a:r>
                      <a:endParaRPr lang="ru-RU" sz="1600" dirty="0" smtClean="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ru-RU" sz="1600" dirty="0">
                          <a:effectLst/>
                        </a:rPr>
                        <a:t>В методической </a:t>
                      </a:r>
                      <a:r>
                        <a:rPr lang="ru-RU" sz="1600" dirty="0" smtClean="0">
                          <a:effectLst/>
                        </a:rPr>
                        <a:t>разработке</a:t>
                      </a:r>
                      <a:r>
                        <a:rPr lang="ru-RU" sz="1600" baseline="0" dirty="0" smtClean="0">
                          <a:effectLst/>
                        </a:rPr>
                        <a:t> </a:t>
                      </a:r>
                      <a:r>
                        <a:rPr lang="ru-RU" sz="1600" dirty="0" smtClean="0">
                          <a:effectLst/>
                        </a:rPr>
                        <a:t>«</a:t>
                      </a:r>
                      <a:r>
                        <a:rPr lang="ru-RU" sz="1600" dirty="0" err="1" smtClean="0">
                          <a:effectLst/>
                        </a:rPr>
                        <a:t>Башлангыч</a:t>
                      </a:r>
                      <a:r>
                        <a:rPr lang="ru-RU" sz="1600" dirty="0" smtClean="0">
                          <a:effectLst/>
                        </a:rPr>
                        <a:t> </a:t>
                      </a:r>
                      <a:r>
                        <a:rPr lang="ru-RU" sz="1600" dirty="0" err="1">
                          <a:effectLst/>
                        </a:rPr>
                        <a:t>сыйныфларда</a:t>
                      </a:r>
                      <a:r>
                        <a:rPr lang="ru-RU" sz="1600" dirty="0">
                          <a:effectLst/>
                        </a:rPr>
                        <a:t> </a:t>
                      </a:r>
                      <a:r>
                        <a:rPr lang="ru-RU" sz="1600" dirty="0" err="1">
                          <a:effectLst/>
                        </a:rPr>
                        <a:t>ата-аналар</a:t>
                      </a:r>
                      <a:r>
                        <a:rPr lang="ru-RU" sz="1600" dirty="0">
                          <a:effectLst/>
                        </a:rPr>
                        <a:t> </a:t>
                      </a:r>
                      <a:r>
                        <a:rPr lang="tt-RU" sz="1600" dirty="0">
                          <a:effectLst/>
                        </a:rPr>
                        <a:t>җ</a:t>
                      </a:r>
                      <a:r>
                        <a:rPr lang="ru-RU" sz="1600" dirty="0" err="1">
                          <a:effectLst/>
                        </a:rPr>
                        <a:t>ыелышы</a:t>
                      </a:r>
                      <a:r>
                        <a:rPr lang="ru-RU" sz="1600" dirty="0">
                          <a:effectLst/>
                        </a:rPr>
                        <a:t>» </a:t>
                      </a:r>
                      <a:r>
                        <a:rPr lang="tt-RU" sz="1600" dirty="0">
                          <a:effectLst/>
                        </a:rPr>
                        <a:t> </a:t>
                      </a:r>
                      <a:r>
                        <a:rPr lang="tt-RU" sz="1600" dirty="0" smtClean="0">
                          <a:effectLst/>
                        </a:rPr>
                        <a:t>(төзүчесе</a:t>
                      </a:r>
                      <a:r>
                        <a:rPr lang="ru-RU" sz="1600" dirty="0" smtClean="0">
                          <a:effectLst/>
                        </a:rPr>
                        <a:t> </a:t>
                      </a:r>
                      <a:r>
                        <a:rPr lang="tt-RU" sz="1600" dirty="0">
                          <a:effectLst/>
                        </a:rPr>
                        <a:t>Сагдиева И.Т</a:t>
                      </a:r>
                      <a:r>
                        <a:rPr lang="tt-RU" sz="1600" dirty="0" smtClean="0">
                          <a:effectLst/>
                        </a:rPr>
                        <a:t>.)</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15000"/>
                        </a:lnSpc>
                        <a:spcAft>
                          <a:spcPts val="0"/>
                        </a:spcAft>
                      </a:pPr>
                      <a:r>
                        <a:rPr lang="tt-RU" sz="1600" dirty="0">
                          <a:effectLst/>
                        </a:rPr>
                        <a:t>2011</a:t>
                      </a:r>
                      <a:endParaRPr lang="ru-RU" sz="1600" dirty="0">
                        <a:effectLst/>
                        <a:latin typeface="Times New Roman" pitchFamily="18" charset="0"/>
                        <a:ea typeface="Calibri"/>
                        <a:cs typeface="Times New Roman" pitchFamily="18" charset="0"/>
                      </a:endParaRPr>
                    </a:p>
                  </a:txBody>
                  <a:tcPr marL="45873" marR="45873" marT="0" marB="0"/>
                </a:tc>
              </a:tr>
              <a:tr h="598170">
                <a:tc>
                  <a:txBody>
                    <a:bodyPr/>
                    <a:lstStyle/>
                    <a:p>
                      <a:pPr algn="just">
                        <a:lnSpc>
                          <a:spcPct val="115000"/>
                        </a:lnSpc>
                        <a:spcAft>
                          <a:spcPts val="0"/>
                        </a:spcAft>
                      </a:pPr>
                      <a:r>
                        <a:rPr lang="ru-RU" sz="1600">
                          <a:effectLst/>
                        </a:rPr>
                        <a:t>4</a:t>
                      </a:r>
                      <a:endParaRPr lang="ru-RU" sz="160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ru-RU" sz="1600" dirty="0">
                          <a:effectLst/>
                        </a:rPr>
                        <a:t>«</a:t>
                      </a:r>
                      <a:r>
                        <a:rPr lang="ru-RU" sz="1600" dirty="0" err="1">
                          <a:effectLst/>
                        </a:rPr>
                        <a:t>Укучыларыма</a:t>
                      </a:r>
                      <a:r>
                        <a:rPr lang="ru-RU" sz="1600" dirty="0">
                          <a:effectLst/>
                        </a:rPr>
                        <a:t>», </a:t>
                      </a:r>
                      <a:r>
                        <a:rPr lang="ru-RU" sz="1600" dirty="0" err="1" smtClean="0">
                          <a:effectLst/>
                        </a:rPr>
                        <a:t>шигырь</a:t>
                      </a:r>
                      <a:r>
                        <a:rPr lang="ru-RU" sz="1600" dirty="0" smtClean="0">
                          <a:effectLst/>
                        </a:rPr>
                        <a:t>, 1 бит</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00000"/>
                        </a:lnSpc>
                        <a:spcAft>
                          <a:spcPts val="0"/>
                        </a:spcAft>
                      </a:pPr>
                      <a:r>
                        <a:rPr lang="ru-RU" sz="1600" dirty="0" smtClean="0">
                          <a:effectLst/>
                        </a:rPr>
                        <a:t>район</a:t>
                      </a:r>
                      <a:r>
                        <a:rPr lang="ru-RU" sz="1600" baseline="0" dirty="0" smtClean="0">
                          <a:effectLst/>
                        </a:rPr>
                        <a:t> </a:t>
                      </a:r>
                      <a:r>
                        <a:rPr lang="ru-RU" sz="1600" baseline="0" dirty="0" err="1" smtClean="0">
                          <a:effectLst/>
                        </a:rPr>
                        <a:t>газетасы</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15000"/>
                        </a:lnSpc>
                        <a:spcAft>
                          <a:spcPts val="0"/>
                        </a:spcAft>
                      </a:pPr>
                      <a:r>
                        <a:rPr lang="ru-RU" sz="1600" dirty="0">
                          <a:effectLst/>
                        </a:rPr>
                        <a:t>В газете «Высокогорские вести»</a:t>
                      </a:r>
                    </a:p>
                    <a:p>
                      <a:pPr algn="just">
                        <a:lnSpc>
                          <a:spcPct val="115000"/>
                        </a:lnSpc>
                        <a:spcAft>
                          <a:spcPts val="0"/>
                        </a:spcAft>
                      </a:pPr>
                      <a:r>
                        <a:rPr lang="ru-RU" sz="1600" dirty="0">
                          <a:effectLst/>
                        </a:rPr>
                        <a:t> </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tt-RU" sz="1400" dirty="0" smtClean="0">
                          <a:effectLst/>
                          <a:latin typeface="Times New Roman" pitchFamily="18" charset="0"/>
                          <a:cs typeface="Times New Roman" pitchFamily="18" charset="0"/>
                        </a:rPr>
                        <a:t>23.04</a:t>
                      </a:r>
                      <a:r>
                        <a:rPr lang="tt-RU" sz="1400" dirty="0">
                          <a:effectLst/>
                          <a:latin typeface="Times New Roman" pitchFamily="18" charset="0"/>
                          <a:cs typeface="Times New Roman" pitchFamily="18" charset="0"/>
                        </a:rPr>
                        <a:t>. </a:t>
                      </a:r>
                      <a:r>
                        <a:rPr lang="tt-RU" sz="1400" dirty="0" smtClean="0">
                          <a:effectLst/>
                          <a:latin typeface="Times New Roman" pitchFamily="18" charset="0"/>
                          <a:cs typeface="Times New Roman" pitchFamily="18" charset="0"/>
                        </a:rPr>
                        <a:t>10</a:t>
                      </a:r>
                      <a:endParaRPr lang="ru-RU" sz="1400" dirty="0">
                        <a:effectLst/>
                        <a:latin typeface="Times New Roman" pitchFamily="18" charset="0"/>
                        <a:ea typeface="Calibri"/>
                        <a:cs typeface="Times New Roman" pitchFamily="18" charset="0"/>
                      </a:endParaRPr>
                    </a:p>
                  </a:txBody>
                  <a:tcPr marL="45873" marR="45873" marT="0" marB="0"/>
                </a:tc>
              </a:tr>
              <a:tr h="677527">
                <a:tc>
                  <a:txBody>
                    <a:bodyPr/>
                    <a:lstStyle/>
                    <a:p>
                      <a:pPr algn="just">
                        <a:lnSpc>
                          <a:spcPct val="115000"/>
                        </a:lnSpc>
                        <a:spcAft>
                          <a:spcPts val="0"/>
                        </a:spcAft>
                      </a:pPr>
                      <a:r>
                        <a:rPr lang="ru-RU" sz="1600" dirty="0">
                          <a:effectLst/>
                        </a:rPr>
                        <a:t>5</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15000"/>
                        </a:lnSpc>
                        <a:spcAft>
                          <a:spcPts val="0"/>
                        </a:spcAft>
                      </a:pPr>
                      <a:r>
                        <a:rPr lang="ru-RU" sz="1600" dirty="0">
                          <a:effectLst/>
                        </a:rPr>
                        <a:t>«Мин </a:t>
                      </a:r>
                      <a:r>
                        <a:rPr lang="ru-RU" sz="1600" dirty="0" err="1">
                          <a:effectLst/>
                        </a:rPr>
                        <a:t>яратам</a:t>
                      </a:r>
                      <a:r>
                        <a:rPr lang="ru-RU" sz="1600" dirty="0">
                          <a:effectLst/>
                        </a:rPr>
                        <a:t> сине Татарстан», </a:t>
                      </a:r>
                      <a:r>
                        <a:rPr lang="ru-RU" sz="1600" dirty="0" err="1" smtClean="0">
                          <a:effectLst/>
                        </a:rPr>
                        <a:t>дәрестән</a:t>
                      </a:r>
                      <a:r>
                        <a:rPr lang="ru-RU" sz="1600" dirty="0" smtClean="0">
                          <a:effectLst/>
                        </a:rPr>
                        <a:t> </a:t>
                      </a:r>
                      <a:r>
                        <a:rPr lang="ru-RU" sz="1600" dirty="0" err="1" smtClean="0">
                          <a:effectLst/>
                        </a:rPr>
                        <a:t>тыш</a:t>
                      </a:r>
                      <a:r>
                        <a:rPr lang="ru-RU" sz="1600" dirty="0" smtClean="0">
                          <a:effectLst/>
                        </a:rPr>
                        <a:t> мероприятие</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00000"/>
                        </a:lnSpc>
                        <a:spcAft>
                          <a:spcPts val="0"/>
                        </a:spcAft>
                      </a:pPr>
                      <a:r>
                        <a:rPr lang="ru-RU" sz="1600" dirty="0" smtClean="0">
                          <a:effectLst/>
                        </a:rPr>
                        <a:t>республика </a:t>
                      </a:r>
                      <a:r>
                        <a:rPr lang="ru-RU" sz="1600" dirty="0" err="1" smtClean="0">
                          <a:effectLst/>
                        </a:rPr>
                        <a:t>газетасы</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just">
                        <a:lnSpc>
                          <a:spcPct val="115000"/>
                        </a:lnSpc>
                        <a:spcAft>
                          <a:spcPts val="0"/>
                        </a:spcAft>
                      </a:pPr>
                      <a:r>
                        <a:rPr lang="ru-RU" sz="1600" dirty="0">
                          <a:effectLst/>
                        </a:rPr>
                        <a:t>В газете «</a:t>
                      </a:r>
                      <a:r>
                        <a:rPr lang="ru-RU" sz="1600" dirty="0" err="1">
                          <a:effectLst/>
                        </a:rPr>
                        <a:t>Ачык</a:t>
                      </a:r>
                      <a:r>
                        <a:rPr lang="ru-RU" sz="1600" dirty="0">
                          <a:effectLst/>
                        </a:rPr>
                        <a:t> </a:t>
                      </a:r>
                      <a:r>
                        <a:rPr lang="ru-RU" sz="1600" dirty="0" err="1" smtClean="0">
                          <a:effectLst/>
                        </a:rPr>
                        <a:t>дәрес</a:t>
                      </a:r>
                      <a:r>
                        <a:rPr lang="ru-RU" sz="1600" dirty="0">
                          <a:effectLst/>
                        </a:rPr>
                        <a:t>»</a:t>
                      </a:r>
                      <a:endParaRPr lang="ru-RU" sz="1600" dirty="0">
                        <a:effectLst/>
                        <a:latin typeface="Times New Roman" pitchFamily="18" charset="0"/>
                        <a:ea typeface="Calibri"/>
                        <a:cs typeface="Times New Roman" pitchFamily="18" charset="0"/>
                      </a:endParaRPr>
                    </a:p>
                  </a:txBody>
                  <a:tcPr marL="45873" marR="45873" marT="0" marB="0"/>
                </a:tc>
                <a:tc>
                  <a:txBody>
                    <a:bodyPr/>
                    <a:lstStyle/>
                    <a:p>
                      <a:pPr algn="l">
                        <a:lnSpc>
                          <a:spcPct val="115000"/>
                        </a:lnSpc>
                        <a:spcAft>
                          <a:spcPts val="0"/>
                        </a:spcAft>
                      </a:pPr>
                      <a:r>
                        <a:rPr lang="tt-RU" sz="1400" dirty="0" smtClean="0">
                          <a:effectLst/>
                          <a:latin typeface="Times New Roman" pitchFamily="18" charset="0"/>
                          <a:cs typeface="Times New Roman" pitchFamily="18" charset="0"/>
                        </a:rPr>
                        <a:t>16.</a:t>
                      </a:r>
                      <a:r>
                        <a:rPr lang="en-US" sz="1400" baseline="0" dirty="0" smtClean="0">
                          <a:effectLst/>
                          <a:latin typeface="Times New Roman" pitchFamily="18" charset="0"/>
                          <a:cs typeface="Times New Roman" pitchFamily="18" charset="0"/>
                        </a:rPr>
                        <a:t> </a:t>
                      </a:r>
                      <a:r>
                        <a:rPr lang="tt-RU" sz="1400" dirty="0" smtClean="0">
                          <a:effectLst/>
                          <a:latin typeface="Times New Roman" pitchFamily="18" charset="0"/>
                          <a:cs typeface="Times New Roman" pitchFamily="18" charset="0"/>
                        </a:rPr>
                        <a:t>02.10</a:t>
                      </a:r>
                      <a:endParaRPr lang="ru-RU" sz="1400" dirty="0">
                        <a:effectLst/>
                        <a:latin typeface="Times New Roman" pitchFamily="18" charset="0"/>
                        <a:ea typeface="Calibri"/>
                        <a:cs typeface="Times New Roman" pitchFamily="18" charset="0"/>
                      </a:endParaRPr>
                    </a:p>
                  </a:txBody>
                  <a:tcPr marL="45873" marR="45873" marT="0" marB="0"/>
                </a:tc>
              </a:tr>
            </a:tbl>
          </a:graphicData>
        </a:graphic>
      </p:graphicFrame>
    </p:spTree>
    <p:extLst>
      <p:ext uri="{BB962C8B-B14F-4D97-AF65-F5344CB8AC3E}">
        <p14:creationId xmlns:p14="http://schemas.microsoft.com/office/powerpoint/2010/main" val="1228143384"/>
      </p:ext>
    </p:extLst>
  </p:cSld>
  <p:clrMapOvr>
    <a:masterClrMapping/>
  </p:clrMapOvr>
  <p:transition spd="slow" advTm="717">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flipV="1">
            <a:off x="777240" y="6021288"/>
            <a:ext cx="7543800" cy="504056"/>
          </a:xfrm>
        </p:spPr>
        <p:txBody>
          <a:bodyPr>
            <a:normAutofit fontScale="90000"/>
          </a:bodyPr>
          <a:lstStyle/>
          <a:p>
            <a:endParaRPr lang="ru-RU" dirty="0"/>
          </a:p>
        </p:txBody>
      </p:sp>
      <p:sp>
        <p:nvSpPr>
          <p:cNvPr id="6" name="Объект 5"/>
          <p:cNvSpPr>
            <a:spLocks noGrp="1"/>
          </p:cNvSpPr>
          <p:nvPr>
            <p:ph idx="1"/>
          </p:nvPr>
        </p:nvSpPr>
        <p:spPr>
          <a:xfrm>
            <a:off x="28575" y="-54818"/>
            <a:ext cx="8928992" cy="1152128"/>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marL="18288" indent="0" algn="ctr">
              <a:buNone/>
            </a:pPr>
            <a:r>
              <a:rPr lang="ru-RU" b="1" dirty="0" smtClean="0">
                <a:solidFill>
                  <a:srgbClr val="C00000"/>
                </a:solidFill>
                <a:latin typeface="Times New Roman" pitchFamily="18" charset="0"/>
                <a:cs typeface="Times New Roman" pitchFamily="18" charset="0"/>
              </a:rPr>
              <a:t>РЕСПУБЛИКА ҺӘМ РАЙОН КҮЛӘМЕНДӘ КҮРСӘТЕЛГӘН </a:t>
            </a:r>
          </a:p>
          <a:p>
            <a:pPr marL="18288" indent="0" algn="ctr">
              <a:buNone/>
            </a:pPr>
            <a:r>
              <a:rPr lang="ru-RU" b="1" dirty="0" smtClean="0">
                <a:solidFill>
                  <a:srgbClr val="C00000"/>
                </a:solidFill>
                <a:latin typeface="Times New Roman" pitchFamily="18" charset="0"/>
                <a:cs typeface="Times New Roman" pitchFamily="18" charset="0"/>
              </a:rPr>
              <a:t>АЧЫК ДӘРЕСЛӘР, КИЧӘЛӘР</a:t>
            </a:r>
            <a:endParaRPr lang="ru-RU" b="1" dirty="0">
              <a:solidFill>
                <a:srgbClr val="C00000"/>
              </a:solidFill>
              <a:latin typeface="Times New Roman" pitchFamily="18" charset="0"/>
              <a:cs typeface="Times New Roman"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561119179"/>
              </p:ext>
            </p:extLst>
          </p:nvPr>
        </p:nvGraphicFramePr>
        <p:xfrm>
          <a:off x="136079" y="1097310"/>
          <a:ext cx="8784975" cy="5346911"/>
        </p:xfrm>
        <a:graphic>
          <a:graphicData uri="http://schemas.openxmlformats.org/drawingml/2006/table">
            <a:tbl>
              <a:tblPr firstRow="1" firstCol="1" bandRow="1">
                <a:tableStyleId>{35758FB7-9AC5-4552-8A53-C91805E547FA}</a:tableStyleId>
              </a:tblPr>
              <a:tblGrid>
                <a:gridCol w="483763"/>
                <a:gridCol w="2165903"/>
                <a:gridCol w="1598806"/>
                <a:gridCol w="3694585"/>
                <a:gridCol w="841918"/>
              </a:tblGrid>
              <a:tr h="2520280">
                <a:tc>
                  <a:txBody>
                    <a:bodyPr/>
                    <a:lstStyle/>
                    <a:p>
                      <a:pPr algn="l">
                        <a:lnSpc>
                          <a:spcPct val="115000"/>
                        </a:lnSpc>
                        <a:spcAft>
                          <a:spcPts val="1000"/>
                        </a:spcAft>
                      </a:pPr>
                      <a:r>
                        <a:rPr lang="ru-RU" sz="1800" dirty="0">
                          <a:effectLst/>
                        </a:rPr>
                        <a:t>1</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1000"/>
                        </a:spcAft>
                      </a:pPr>
                      <a:r>
                        <a:rPr lang="ru-RU" sz="1800" dirty="0">
                          <a:effectLst/>
                        </a:rPr>
                        <a:t>«Творчества </a:t>
                      </a:r>
                      <a:r>
                        <a:rPr lang="ru-RU" sz="1800" dirty="0" err="1">
                          <a:effectLst/>
                        </a:rPr>
                        <a:t>Ф.Яруллина</a:t>
                      </a:r>
                      <a:r>
                        <a:rPr lang="ru-RU" sz="1800" dirty="0">
                          <a:effectLst/>
                        </a:rPr>
                        <a:t> и </a:t>
                      </a:r>
                      <a:r>
                        <a:rPr lang="ru-RU" sz="1800" dirty="0" err="1">
                          <a:effectLst/>
                        </a:rPr>
                        <a:t>Р.Миннулина</a:t>
                      </a:r>
                      <a:r>
                        <a:rPr lang="ru-RU" sz="1800" dirty="0">
                          <a:effectLst/>
                        </a:rPr>
                        <a:t>», группа учителей нач. </a:t>
                      </a:r>
                      <a:r>
                        <a:rPr lang="ru-RU" sz="1800" dirty="0" err="1">
                          <a:effectLst/>
                        </a:rPr>
                        <a:t>кл</a:t>
                      </a:r>
                      <a:r>
                        <a:rPr lang="ru-RU" sz="1800" dirty="0">
                          <a:effectLst/>
                        </a:rPr>
                        <a:t>. в ИРО РТ</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1000"/>
                        </a:spcAft>
                      </a:pPr>
                      <a:r>
                        <a:rPr lang="ru-RU" sz="1800" dirty="0" smtClean="0">
                          <a:effectLst/>
                        </a:rPr>
                        <a:t>республика</a:t>
                      </a:r>
                      <a:endParaRPr lang="ru-RU" sz="1800" dirty="0" smtClean="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1000"/>
                        </a:spcAft>
                      </a:pPr>
                      <a:r>
                        <a:rPr lang="ru-RU" sz="1800" dirty="0">
                          <a:effectLst/>
                        </a:rPr>
                        <a:t>Мастер-класс в рамках курсов повышения квалификационной категории перед учителями начальных классов татарских школ </a:t>
                      </a:r>
                      <a:r>
                        <a:rPr lang="ru-RU" sz="1800" dirty="0" smtClean="0">
                          <a:effectLst/>
                        </a:rPr>
                        <a:t>РТ  </a:t>
                      </a:r>
                      <a:r>
                        <a:rPr lang="ru-RU" sz="1800" dirty="0">
                          <a:effectLst/>
                        </a:rPr>
                        <a:t>по проблеме «Развивающие обучение как ресурс повышения качества образования», открытый урок</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1000"/>
                        </a:spcAft>
                      </a:pPr>
                      <a:r>
                        <a:rPr lang="ru-RU" sz="1800" dirty="0">
                          <a:effectLst/>
                        </a:rPr>
                        <a:t>18.11 2011</a:t>
                      </a:r>
                      <a:endParaRPr lang="ru-RU" sz="1800" dirty="0">
                        <a:effectLst/>
                        <a:latin typeface="Times New Roman" pitchFamily="18" charset="0"/>
                        <a:ea typeface="Calibri"/>
                        <a:cs typeface="Times New Roman" pitchFamily="18" charset="0"/>
                      </a:endParaRPr>
                    </a:p>
                  </a:txBody>
                  <a:tcPr marL="49696" marR="49696" marT="0" marB="0"/>
                </a:tc>
              </a:tr>
              <a:tr h="515285">
                <a:tc>
                  <a:txBody>
                    <a:bodyPr/>
                    <a:lstStyle/>
                    <a:p>
                      <a:pPr algn="l">
                        <a:lnSpc>
                          <a:spcPct val="115000"/>
                        </a:lnSpc>
                        <a:spcAft>
                          <a:spcPts val="0"/>
                        </a:spcAft>
                      </a:pPr>
                      <a:r>
                        <a:rPr lang="ru-RU" sz="1800" dirty="0">
                          <a:effectLst/>
                        </a:rPr>
                        <a:t>2</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a:t>
                      </a:r>
                      <a:r>
                        <a:rPr lang="ru-RU" sz="1800" dirty="0" err="1">
                          <a:effectLst/>
                        </a:rPr>
                        <a:t>Исем</a:t>
                      </a:r>
                      <a:r>
                        <a:rPr lang="ru-RU" sz="1800" dirty="0">
                          <a:effectLst/>
                        </a:rPr>
                        <a:t>-с</a:t>
                      </a:r>
                      <a:r>
                        <a:rPr lang="tt-RU" sz="1800" dirty="0">
                          <a:effectLst/>
                        </a:rPr>
                        <a:t>үз төркемен кабатлау”</a:t>
                      </a:r>
                      <a:r>
                        <a:rPr lang="ru-RU" sz="1800" dirty="0">
                          <a:effectLst/>
                        </a:rPr>
                        <a:t>, 3 класс, ВСШ №1</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район</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открытый урок</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06.03. 2012</a:t>
                      </a:r>
                      <a:endParaRPr lang="ru-RU" sz="1800" dirty="0">
                        <a:effectLst/>
                        <a:latin typeface="Times New Roman" pitchFamily="18" charset="0"/>
                        <a:ea typeface="Calibri"/>
                        <a:cs typeface="Times New Roman" pitchFamily="18" charset="0"/>
                      </a:endParaRPr>
                    </a:p>
                  </a:txBody>
                  <a:tcPr marL="49696" marR="49696" marT="0" marB="0"/>
                </a:tc>
              </a:tr>
              <a:tr h="355547">
                <a:tc>
                  <a:txBody>
                    <a:bodyPr/>
                    <a:lstStyle/>
                    <a:p>
                      <a:pPr algn="l">
                        <a:lnSpc>
                          <a:spcPct val="115000"/>
                        </a:lnSpc>
                        <a:spcAft>
                          <a:spcPts val="0"/>
                        </a:spcAft>
                      </a:pPr>
                      <a:r>
                        <a:rPr lang="ru-RU" sz="1800">
                          <a:effectLst/>
                        </a:rPr>
                        <a:t>3</a:t>
                      </a:r>
                      <a:endParaRPr lang="ru-RU" sz="180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a:t>
                      </a:r>
                      <a:r>
                        <a:rPr lang="ru-RU" sz="1800" dirty="0" smtClean="0">
                          <a:effectLst/>
                        </a:rPr>
                        <a:t>Без</a:t>
                      </a:r>
                      <a:r>
                        <a:rPr lang="ru-RU" sz="1800" baseline="0" dirty="0" smtClean="0">
                          <a:effectLst/>
                        </a:rPr>
                        <a:t> </a:t>
                      </a:r>
                      <a:r>
                        <a:rPr lang="ru-RU" sz="1800" dirty="0" smtClean="0">
                          <a:effectLst/>
                        </a:rPr>
                        <a:t>кунак </a:t>
                      </a:r>
                      <a:r>
                        <a:rPr lang="ru-RU" sz="1800" dirty="0" err="1">
                          <a:effectLst/>
                        </a:rPr>
                        <a:t>яратабыз</a:t>
                      </a:r>
                      <a:r>
                        <a:rPr lang="ru-RU" sz="1800" dirty="0">
                          <a:effectLst/>
                        </a:rPr>
                        <a:t>»</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район</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мероприятие</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15.11. 2009</a:t>
                      </a:r>
                      <a:endParaRPr lang="ru-RU" sz="1800" dirty="0">
                        <a:effectLst/>
                        <a:latin typeface="Times New Roman" pitchFamily="18" charset="0"/>
                        <a:ea typeface="Calibri"/>
                        <a:cs typeface="Times New Roman" pitchFamily="18" charset="0"/>
                      </a:endParaRPr>
                    </a:p>
                  </a:txBody>
                  <a:tcPr marL="49696" marR="49696" marT="0" marB="0"/>
                </a:tc>
              </a:tr>
              <a:tr h="1245827">
                <a:tc>
                  <a:txBody>
                    <a:bodyPr/>
                    <a:lstStyle/>
                    <a:p>
                      <a:pPr algn="l">
                        <a:lnSpc>
                          <a:spcPct val="115000"/>
                        </a:lnSpc>
                        <a:spcAft>
                          <a:spcPts val="0"/>
                        </a:spcAft>
                      </a:pPr>
                      <a:r>
                        <a:rPr lang="tt-RU" sz="1800">
                          <a:effectLst/>
                        </a:rPr>
                        <a:t>4</a:t>
                      </a:r>
                      <a:endParaRPr lang="ru-RU" sz="180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tt-RU" sz="1800" dirty="0">
                          <a:effectLst/>
                        </a:rPr>
                        <a:t>“Икмәк-игенченең җан җылысы”</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tt-RU" sz="1800" dirty="0">
                          <a:effectLst/>
                        </a:rPr>
                        <a:t>район</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smtClean="0">
                          <a:effectLst/>
                        </a:rPr>
                        <a:t>мероприятие</a:t>
                      </a:r>
                      <a:endParaRPr lang="ru-RU" sz="1800" dirty="0">
                        <a:effectLst/>
                        <a:latin typeface="Times New Roman" pitchFamily="18" charset="0"/>
                        <a:ea typeface="Calibri"/>
                        <a:cs typeface="Times New Roman" pitchFamily="18" charset="0"/>
                      </a:endParaRPr>
                    </a:p>
                  </a:txBody>
                  <a:tcPr marL="49696" marR="49696" marT="0" marB="0"/>
                </a:tc>
                <a:tc>
                  <a:txBody>
                    <a:bodyPr/>
                    <a:lstStyle/>
                    <a:p>
                      <a:pPr algn="l">
                        <a:lnSpc>
                          <a:spcPct val="115000"/>
                        </a:lnSpc>
                        <a:spcAft>
                          <a:spcPts val="0"/>
                        </a:spcAft>
                      </a:pPr>
                      <a:r>
                        <a:rPr lang="ru-RU" sz="1800" dirty="0">
                          <a:effectLst/>
                        </a:rPr>
                        <a:t>21.10.</a:t>
                      </a:r>
                    </a:p>
                    <a:p>
                      <a:pPr algn="l">
                        <a:lnSpc>
                          <a:spcPct val="115000"/>
                        </a:lnSpc>
                        <a:spcAft>
                          <a:spcPts val="0"/>
                        </a:spcAft>
                      </a:pPr>
                      <a:r>
                        <a:rPr lang="ru-RU" sz="1800" dirty="0">
                          <a:effectLst/>
                        </a:rPr>
                        <a:t>2009</a:t>
                      </a:r>
                      <a:endParaRPr lang="ru-RU" sz="1800" dirty="0">
                        <a:effectLst/>
                        <a:latin typeface="Times New Roman" pitchFamily="18" charset="0"/>
                        <a:ea typeface="Calibri"/>
                        <a:cs typeface="Times New Roman" pitchFamily="18" charset="0"/>
                      </a:endParaRPr>
                    </a:p>
                  </a:txBody>
                  <a:tcPr marL="49696" marR="49696" marT="0" marB="0"/>
                </a:tc>
              </a:tr>
            </a:tbl>
          </a:graphicData>
        </a:graphic>
      </p:graphicFrame>
    </p:spTree>
    <p:extLst>
      <p:ext uri="{BB962C8B-B14F-4D97-AF65-F5344CB8AC3E}">
        <p14:creationId xmlns:p14="http://schemas.microsoft.com/office/powerpoint/2010/main" val="2024019739"/>
      </p:ext>
    </p:extLst>
  </p:cSld>
  <p:clrMapOvr>
    <a:masterClrMapping/>
  </p:clrMapOvr>
  <p:transition spd="slow" advTm="698">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858" y="1412776"/>
            <a:ext cx="9115425" cy="5445224"/>
          </a:xfrm>
        </p:spPr>
        <p:style>
          <a:lnRef idx="0">
            <a:schemeClr val="accent6"/>
          </a:lnRef>
          <a:fillRef idx="3">
            <a:schemeClr val="accent6"/>
          </a:fillRef>
          <a:effectRef idx="3">
            <a:schemeClr val="accent6"/>
          </a:effectRef>
          <a:fontRef idx="minor">
            <a:schemeClr val="lt1"/>
          </a:fontRef>
        </p:style>
        <p:txBody>
          <a:bodyPr/>
          <a:lstStyle/>
          <a:p>
            <a:r>
              <a:rPr lang="tt-RU" sz="2400" dirty="0" smtClean="0">
                <a:solidFill>
                  <a:schemeClr val="accent2">
                    <a:lumMod val="75000"/>
                  </a:schemeClr>
                </a:solidFill>
                <a:latin typeface="Times New Roman" pitchFamily="18" charset="0"/>
                <a:cs typeface="Times New Roman" pitchFamily="18" charset="0"/>
              </a:rPr>
              <a:t>1. УКУЧЫЛАРЫМНЫҢ КҮРСӘТКЕЧЛӘРЕ</a:t>
            </a:r>
            <a:r>
              <a:rPr lang="en-US" sz="2400" dirty="0" smtClean="0">
                <a:solidFill>
                  <a:schemeClr val="accent2">
                    <a:lumMod val="75000"/>
                  </a:schemeClr>
                </a:solidFill>
                <a:latin typeface="Times New Roman" pitchFamily="18" charset="0"/>
                <a:cs typeface="Times New Roman" pitchFamily="18" charset="0"/>
              </a:rPr>
              <a:t/>
            </a:r>
            <a:br>
              <a:rPr lang="en-US" sz="2400" dirty="0" smtClean="0">
                <a:solidFill>
                  <a:schemeClr val="accent2">
                    <a:lumMod val="75000"/>
                  </a:schemeClr>
                </a:solidFill>
                <a:latin typeface="Times New Roman" pitchFamily="18" charset="0"/>
                <a:cs typeface="Times New Roman" pitchFamily="18" charset="0"/>
              </a:rPr>
            </a:br>
            <a:r>
              <a:rPr lang="tt-RU" sz="2400" dirty="0" smtClean="0">
                <a:solidFill>
                  <a:schemeClr val="accent2">
                    <a:lumMod val="75000"/>
                  </a:schemeClr>
                </a:solidFill>
                <a:latin typeface="Times New Roman" pitchFamily="18" charset="0"/>
                <a:cs typeface="Times New Roman" pitchFamily="18" charset="0"/>
              </a:rPr>
              <a:t/>
            </a:r>
            <a:br>
              <a:rPr lang="tt-RU" sz="2400" dirty="0" smtClean="0">
                <a:solidFill>
                  <a:schemeClr val="accent2">
                    <a:lumMod val="75000"/>
                  </a:schemeClr>
                </a:solidFill>
                <a:latin typeface="Times New Roman" pitchFamily="18" charset="0"/>
                <a:cs typeface="Times New Roman" pitchFamily="18" charset="0"/>
              </a:rPr>
            </a:br>
            <a:r>
              <a:rPr lang="tt-RU" sz="2400" dirty="0" smtClean="0">
                <a:solidFill>
                  <a:schemeClr val="accent2">
                    <a:lumMod val="75000"/>
                  </a:schemeClr>
                </a:solidFill>
                <a:latin typeface="Times New Roman" pitchFamily="18" charset="0"/>
                <a:cs typeface="Times New Roman" pitchFamily="18" charset="0"/>
              </a:rPr>
              <a:t>2.</a:t>
            </a:r>
            <a:r>
              <a:rPr lang="en-US" sz="2400" dirty="0" smtClean="0">
                <a:solidFill>
                  <a:schemeClr val="accent2">
                    <a:lumMod val="75000"/>
                  </a:schemeClr>
                </a:solidFill>
                <a:latin typeface="Times New Roman" pitchFamily="18" charset="0"/>
                <a:cs typeface="Times New Roman" pitchFamily="18" charset="0"/>
              </a:rPr>
              <a:t> </a:t>
            </a:r>
            <a:r>
              <a:rPr lang="ru-RU" sz="2400" dirty="0">
                <a:solidFill>
                  <a:schemeClr val="accent2">
                    <a:lumMod val="75000"/>
                  </a:schemeClr>
                </a:solidFill>
                <a:latin typeface="Times New Roman" pitchFamily="18" charset="0"/>
                <a:cs typeface="Times New Roman" pitchFamily="18" charset="0"/>
              </a:rPr>
              <a:t>РЕСПУБЛИКА КҮЛӘМЕНДӘ ҮТКӘРЕЛГӘН </a:t>
            </a:r>
            <a:r>
              <a:rPr lang="ru-RU" sz="2400" dirty="0" smtClean="0">
                <a:solidFill>
                  <a:schemeClr val="accent2">
                    <a:lumMod val="75000"/>
                  </a:schemeClr>
                </a:solidFill>
                <a:latin typeface="Times New Roman" pitchFamily="18" charset="0"/>
                <a:cs typeface="Times New Roman" pitchFamily="18" charset="0"/>
              </a:rPr>
              <a:t>ТЕСТ </a:t>
            </a:r>
            <a:r>
              <a:rPr lang="ru-RU" sz="2400" dirty="0">
                <a:solidFill>
                  <a:schemeClr val="accent2">
                    <a:lumMod val="75000"/>
                  </a:schemeClr>
                </a:solidFill>
                <a:latin typeface="Times New Roman" pitchFamily="18" charset="0"/>
                <a:cs typeface="Times New Roman" pitchFamily="18" charset="0"/>
              </a:rPr>
              <a:t>БИРЕМНӘРЕ </a:t>
            </a:r>
            <a:r>
              <a:rPr lang="ru-RU" sz="2400" dirty="0" smtClean="0">
                <a:solidFill>
                  <a:schemeClr val="accent2">
                    <a:lumMod val="75000"/>
                  </a:schemeClr>
                </a:solidFill>
                <a:latin typeface="Times New Roman" pitchFamily="18" charset="0"/>
                <a:cs typeface="Times New Roman" pitchFamily="18" charset="0"/>
              </a:rPr>
              <a:t> НӘТИҖӘЛӘРЕ</a:t>
            </a:r>
            <a:br>
              <a:rPr lang="ru-RU" sz="2400" dirty="0" smtClean="0">
                <a:solidFill>
                  <a:schemeClr val="accent2">
                    <a:lumMod val="75000"/>
                  </a:schemeClr>
                </a:solidFill>
                <a:latin typeface="Times New Roman" pitchFamily="18" charset="0"/>
                <a:cs typeface="Times New Roman" pitchFamily="18" charset="0"/>
              </a:rPr>
            </a:br>
            <a:r>
              <a:rPr lang="ru-RU" sz="2400" dirty="0" smtClean="0">
                <a:solidFill>
                  <a:schemeClr val="accent2">
                    <a:lumMod val="75000"/>
                  </a:schemeClr>
                </a:solidFill>
                <a:latin typeface="Times New Roman" pitchFamily="18" charset="0"/>
                <a:cs typeface="Times New Roman" pitchFamily="18" charset="0"/>
              </a:rPr>
              <a:t/>
            </a:r>
            <a:br>
              <a:rPr lang="ru-RU" sz="2400" dirty="0" smtClean="0">
                <a:solidFill>
                  <a:schemeClr val="accent2">
                    <a:lumMod val="75000"/>
                  </a:schemeClr>
                </a:solidFill>
                <a:latin typeface="Times New Roman" pitchFamily="18" charset="0"/>
                <a:cs typeface="Times New Roman" pitchFamily="18" charset="0"/>
              </a:rPr>
            </a:br>
            <a:r>
              <a:rPr lang="ru-RU" sz="2400" dirty="0" smtClean="0">
                <a:solidFill>
                  <a:schemeClr val="accent2">
                    <a:lumMod val="75000"/>
                  </a:schemeClr>
                </a:solidFill>
                <a:latin typeface="Times New Roman" pitchFamily="18" charset="0"/>
                <a:cs typeface="Times New Roman" pitchFamily="18" charset="0"/>
              </a:rPr>
              <a:t>3. БЕЛЕМ СЫФАТЫ</a:t>
            </a:r>
            <a:br>
              <a:rPr lang="ru-RU" sz="2400" dirty="0" smtClean="0">
                <a:solidFill>
                  <a:schemeClr val="accent2">
                    <a:lumMod val="75000"/>
                  </a:schemeClr>
                </a:solidFill>
                <a:latin typeface="Times New Roman" pitchFamily="18" charset="0"/>
                <a:cs typeface="Times New Roman" pitchFamily="18" charset="0"/>
              </a:rPr>
            </a:br>
            <a:r>
              <a:rPr lang="ru-RU" sz="2400" dirty="0" smtClean="0">
                <a:solidFill>
                  <a:schemeClr val="accent2">
                    <a:lumMod val="75000"/>
                  </a:schemeClr>
                </a:solidFill>
                <a:latin typeface="Times New Roman" pitchFamily="18" charset="0"/>
                <a:cs typeface="Times New Roman" pitchFamily="18" charset="0"/>
              </a:rPr>
              <a:t/>
            </a:r>
            <a:br>
              <a:rPr lang="ru-RU" sz="2400" dirty="0" smtClean="0">
                <a:solidFill>
                  <a:schemeClr val="accent2">
                    <a:lumMod val="75000"/>
                  </a:schemeClr>
                </a:solidFill>
                <a:latin typeface="Times New Roman" pitchFamily="18" charset="0"/>
                <a:cs typeface="Times New Roman" pitchFamily="18" charset="0"/>
              </a:rPr>
            </a:br>
            <a:r>
              <a:rPr lang="ru-RU" sz="2400" dirty="0" smtClean="0">
                <a:solidFill>
                  <a:schemeClr val="accent2">
                    <a:lumMod val="75000"/>
                  </a:schemeClr>
                </a:solidFill>
                <a:latin typeface="Times New Roman" pitchFamily="18" charset="0"/>
                <a:cs typeface="Times New Roman" pitchFamily="18" charset="0"/>
              </a:rPr>
              <a:t>4. УКУЧЫЛАРЫМНЫҢ </a:t>
            </a:r>
            <a:r>
              <a:rPr lang="ru-RU" sz="2400" dirty="0">
                <a:solidFill>
                  <a:schemeClr val="accent2">
                    <a:lumMod val="75000"/>
                  </a:schemeClr>
                </a:solidFill>
                <a:latin typeface="Times New Roman" pitchFamily="18" charset="0"/>
                <a:cs typeface="Times New Roman" pitchFamily="18" charset="0"/>
              </a:rPr>
              <a:t>ТЕХНОЛОГИЯ ДӘРЕСЛӘРЕНДӘ ЭШЛӘГӘН  КУЛ ЭШЛӘРЕ</a:t>
            </a:r>
            <a:r>
              <a:rPr lang="tt-RU" sz="2400" dirty="0" smtClean="0">
                <a:solidFill>
                  <a:schemeClr val="accent2">
                    <a:lumMod val="75000"/>
                  </a:schemeClr>
                </a:solidFill>
                <a:latin typeface="Times New Roman" pitchFamily="18" charset="0"/>
                <a:cs typeface="Times New Roman" pitchFamily="18" charset="0"/>
              </a:rPr>
              <a:t> </a:t>
            </a:r>
            <a:r>
              <a:rPr lang="tt-RU" dirty="0" smtClean="0"/>
              <a:t> </a:t>
            </a:r>
            <a:endParaRPr lang="ru-RU" dirty="0"/>
          </a:p>
        </p:txBody>
      </p:sp>
      <p:sp>
        <p:nvSpPr>
          <p:cNvPr id="5" name="Текст 4"/>
          <p:cNvSpPr>
            <a:spLocks noGrp="1"/>
          </p:cNvSpPr>
          <p:nvPr>
            <p:ph type="body" idx="1"/>
          </p:nvPr>
        </p:nvSpPr>
        <p:spPr>
          <a:xfrm>
            <a:off x="0" y="6896"/>
            <a:ext cx="9144000" cy="1412777"/>
          </a:xfrm>
        </p:spPr>
        <p:style>
          <a:lnRef idx="0">
            <a:schemeClr val="accent6"/>
          </a:lnRef>
          <a:fillRef idx="3">
            <a:schemeClr val="accent6"/>
          </a:fillRef>
          <a:effectRef idx="3">
            <a:schemeClr val="accent6"/>
          </a:effectRef>
          <a:fontRef idx="minor">
            <a:schemeClr val="lt1"/>
          </a:fontRef>
        </p:style>
        <p:txBody>
          <a:bodyPr>
            <a:normAutofit lnSpcReduction="10000"/>
          </a:bodyPr>
          <a:lstStyle/>
          <a:p>
            <a:pPr algn="ctr"/>
            <a:r>
              <a:rPr lang="en-US" sz="4000" b="1" dirty="0" smtClean="0">
                <a:solidFill>
                  <a:srgbClr val="C00000"/>
                </a:solidFill>
                <a:latin typeface="Times New Roman" pitchFamily="18" charset="0"/>
                <a:cs typeface="Times New Roman" pitchFamily="18" charset="0"/>
              </a:rPr>
              <a:t>II </a:t>
            </a:r>
            <a:r>
              <a:rPr lang="tt-RU" sz="4000" b="1" dirty="0" smtClean="0">
                <a:solidFill>
                  <a:srgbClr val="C00000"/>
                </a:solidFill>
                <a:latin typeface="Times New Roman" pitchFamily="18" charset="0"/>
                <a:cs typeface="Times New Roman" pitchFamily="18" charset="0"/>
              </a:rPr>
              <a:t>БҮЛЕК</a:t>
            </a:r>
          </a:p>
          <a:p>
            <a:pPr algn="ctr"/>
            <a:r>
              <a:rPr lang="tt-RU" sz="4000" b="1" dirty="0" smtClean="0">
                <a:solidFill>
                  <a:srgbClr val="C00000"/>
                </a:solidFill>
                <a:latin typeface="Times New Roman" pitchFamily="18" charset="0"/>
                <a:cs typeface="Times New Roman" pitchFamily="18" charset="0"/>
              </a:rPr>
              <a:t>УКУЧЫЛАРЫМ ТУРЫНДА</a:t>
            </a:r>
            <a:endParaRPr lang="ru-RU" sz="40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179810718"/>
      </p:ext>
    </p:extLst>
  </p:cSld>
  <p:clrMapOvr>
    <a:masterClrMapping/>
  </p:clrMapOvr>
  <p:transition spd="slow" advTm="975">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04" y="0"/>
            <a:ext cx="9141296" cy="1124744"/>
          </a:xfrm>
        </p:spPr>
        <p:style>
          <a:lnRef idx="0">
            <a:schemeClr val="accent6"/>
          </a:lnRef>
          <a:fillRef idx="3">
            <a:schemeClr val="accent6"/>
          </a:fillRef>
          <a:effectRef idx="3">
            <a:schemeClr val="accent6"/>
          </a:effectRef>
          <a:fontRef idx="minor">
            <a:schemeClr val="lt1"/>
          </a:fontRef>
        </p:style>
        <p:txBody>
          <a:bodyPr anchor="t">
            <a:normAutofit fontScale="90000"/>
          </a:bodyPr>
          <a:lstStyle/>
          <a:p>
            <a:pPr algn="ctr"/>
            <a:r>
              <a:rPr lang="ru-RU" sz="3600" b="1" dirty="0" smtClean="0">
                <a:solidFill>
                  <a:srgbClr val="C00000"/>
                </a:solidFill>
                <a:latin typeface="Times New Roman" pitchFamily="18" charset="0"/>
                <a:cs typeface="Times New Roman" pitchFamily="18" charset="0"/>
              </a:rPr>
              <a:t>УКУЧЫЛАРЫМНЫҢ КҮРСӘТКЕЧЛӘРЕ</a:t>
            </a:r>
            <a:endParaRPr lang="ru-RU" sz="36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548680"/>
            <a:ext cx="9144000" cy="6309320"/>
          </a:xfrm>
        </p:spPr>
        <p:style>
          <a:lnRef idx="0">
            <a:schemeClr val="accent6"/>
          </a:lnRef>
          <a:fillRef idx="3">
            <a:schemeClr val="accent6"/>
          </a:fillRef>
          <a:effectRef idx="3">
            <a:schemeClr val="accent6"/>
          </a:effectRef>
          <a:fontRef idx="minor">
            <a:schemeClr val="lt1"/>
          </a:fontRef>
        </p:style>
        <p:txBody>
          <a:bodyPr/>
          <a:lstStyle/>
          <a:p>
            <a:endParaRPr lang="ru-RU" dirty="0"/>
          </a:p>
        </p:txBody>
      </p:sp>
      <p:pic>
        <p:nvPicPr>
          <p:cNvPr id="5122" name="Picture 2" descr="E:\сканер7.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461070"/>
            <a:ext cx="4248472" cy="259228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E:\сканер8.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476672"/>
            <a:ext cx="2448272" cy="34563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Айсылу\Desktop\Scanned Documents\Рисунок.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1" y="445096"/>
            <a:ext cx="2830730" cy="37170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Айсылу\Documents\Scanned Documents\рус. мед. 2 кл. ф.б..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000" t="1492" r="3173" b="51731"/>
          <a:stretch/>
        </p:blipFill>
        <p:spPr bwMode="auto">
          <a:xfrm>
            <a:off x="2699792" y="2921111"/>
            <a:ext cx="4104456" cy="202388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Айсылу\Desktop\Scanned Documents\рус. мед. 3 кл. ф.б..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9792" y="4725144"/>
            <a:ext cx="4104456" cy="213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263614"/>
      </p:ext>
    </p:extLst>
  </p:cSld>
  <p:clrMapOvr>
    <a:masterClrMapping/>
  </p:clrMapOvr>
  <p:transition spd="slow" advTm="766">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13168" cy="1844824"/>
          </a:xfrm>
        </p:spPr>
        <p:style>
          <a:lnRef idx="0">
            <a:schemeClr val="accent6"/>
          </a:lnRef>
          <a:fillRef idx="3">
            <a:schemeClr val="accent6"/>
          </a:fillRef>
          <a:effectRef idx="3">
            <a:schemeClr val="accent6"/>
          </a:effectRef>
          <a:fontRef idx="minor">
            <a:schemeClr val="lt1"/>
          </a:fontRef>
        </p:style>
        <p:txBody>
          <a:bodyPr>
            <a:noAutofit/>
          </a:bodyPr>
          <a:lstStyle/>
          <a:p>
            <a:r>
              <a:rPr lang="ru-RU" sz="2800" b="1" dirty="0" smtClean="0">
                <a:solidFill>
                  <a:srgbClr val="C00000"/>
                </a:solidFill>
                <a:latin typeface="Times New Roman" pitchFamily="18" charset="0"/>
                <a:cs typeface="Times New Roman" pitchFamily="18" charset="0"/>
              </a:rPr>
              <a:t>РЕСПУБЛИКА </a:t>
            </a:r>
            <a:r>
              <a:rPr lang="ru-RU" sz="2800" b="1" dirty="0">
                <a:solidFill>
                  <a:srgbClr val="C00000"/>
                </a:solidFill>
                <a:latin typeface="Times New Roman" pitchFamily="18" charset="0"/>
                <a:cs typeface="Times New Roman" pitchFamily="18" charset="0"/>
              </a:rPr>
              <a:t>КҮЛӘМЕНДӘ </a:t>
            </a:r>
            <a:r>
              <a:rPr lang="ru-RU" sz="2800" b="1" dirty="0" smtClean="0">
                <a:solidFill>
                  <a:srgbClr val="C00000"/>
                </a:solidFill>
                <a:latin typeface="Times New Roman" pitchFamily="18" charset="0"/>
                <a:cs typeface="Times New Roman" pitchFamily="18" charset="0"/>
              </a:rPr>
              <a:t>ҮТКӘРЕЛГӘН </a:t>
            </a:r>
            <a:r>
              <a:rPr lang="ru-RU" sz="2800" b="1" dirty="0">
                <a:solidFill>
                  <a:srgbClr val="C00000"/>
                </a:solidFill>
                <a:latin typeface="Times New Roman" pitchFamily="18" charset="0"/>
                <a:cs typeface="Times New Roman" pitchFamily="18" charset="0"/>
              </a:rPr>
              <a:t/>
            </a:r>
            <a:br>
              <a:rPr lang="ru-RU" sz="2800" b="1" dirty="0">
                <a:solidFill>
                  <a:srgbClr val="C00000"/>
                </a:solidFill>
                <a:latin typeface="Times New Roman" pitchFamily="18" charset="0"/>
                <a:cs typeface="Times New Roman" pitchFamily="18" charset="0"/>
              </a:rPr>
            </a:br>
            <a:r>
              <a:rPr lang="ru-RU" sz="2800" b="1" dirty="0">
                <a:solidFill>
                  <a:srgbClr val="C00000"/>
                </a:solidFill>
                <a:latin typeface="Times New Roman" pitchFamily="18" charset="0"/>
                <a:cs typeface="Times New Roman" pitchFamily="18" charset="0"/>
              </a:rPr>
              <a:t>ТЕСТ БИРЕМНӘРЕ БУЕНЧА УКУЧЫЛАРНЫҢ ЭШ НӘТИҖӘЛӘРЕ</a:t>
            </a:r>
          </a:p>
        </p:txBody>
      </p:sp>
      <p:sp>
        <p:nvSpPr>
          <p:cNvPr id="3" name="Подзаголовок 2"/>
          <p:cNvSpPr>
            <a:spLocks noGrp="1"/>
          </p:cNvSpPr>
          <p:nvPr>
            <p:ph type="subTitle" idx="1"/>
          </p:nvPr>
        </p:nvSpPr>
        <p:spPr>
          <a:xfrm>
            <a:off x="31179" y="1916832"/>
            <a:ext cx="9044558" cy="5064199"/>
          </a:xfrm>
        </p:spPr>
        <p:style>
          <a:lnRef idx="0">
            <a:schemeClr val="accent6"/>
          </a:lnRef>
          <a:fillRef idx="3">
            <a:schemeClr val="accent6"/>
          </a:fillRef>
          <a:effectRef idx="3">
            <a:schemeClr val="accent6"/>
          </a:effectRef>
          <a:fontRef idx="minor">
            <a:schemeClr val="lt1"/>
          </a:fontRef>
        </p:style>
        <p:txBody>
          <a:bodyPr/>
          <a:lstStyle/>
          <a:p>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2881913809"/>
              </p:ext>
            </p:extLst>
          </p:nvPr>
        </p:nvGraphicFramePr>
        <p:xfrm>
          <a:off x="35496" y="1988840"/>
          <a:ext cx="8892480" cy="4508089"/>
        </p:xfrm>
        <a:graphic>
          <a:graphicData uri="http://schemas.openxmlformats.org/drawingml/2006/table">
            <a:tbl>
              <a:tblPr firstRow="1" firstCol="1" bandRow="1"/>
              <a:tblGrid>
                <a:gridCol w="1187624"/>
                <a:gridCol w="1570870"/>
                <a:gridCol w="1198872"/>
                <a:gridCol w="1875282"/>
                <a:gridCol w="2051720"/>
                <a:gridCol w="1008112"/>
              </a:tblGrid>
              <a:tr h="666265">
                <a:tc>
                  <a:txBody>
                    <a:bodyPr/>
                    <a:lstStyle/>
                    <a:p>
                      <a:pPr algn="l">
                        <a:lnSpc>
                          <a:spcPct val="115000"/>
                        </a:lnSpc>
                        <a:spcAft>
                          <a:spcPts val="1000"/>
                        </a:spcAft>
                      </a:pPr>
                      <a:endParaRPr lang="ru-RU" sz="1600" dirty="0" smtClean="0">
                        <a:effectLst/>
                        <a:latin typeface="Times New Roman" pitchFamily="18" charset="0"/>
                        <a:ea typeface="Calibri"/>
                        <a:cs typeface="Times New Roman" pitchFamily="18" charset="0"/>
                      </a:endParaRPr>
                    </a:p>
                    <a:p>
                      <a:pPr algn="l">
                        <a:lnSpc>
                          <a:spcPct val="115000"/>
                        </a:lnSpc>
                        <a:spcAft>
                          <a:spcPts val="1000"/>
                        </a:spcAft>
                      </a:pPr>
                      <a:r>
                        <a:rPr lang="ru-RU" sz="1600" dirty="0" smtClean="0">
                          <a:effectLst/>
                          <a:latin typeface="Times New Roman" pitchFamily="18" charset="0"/>
                          <a:ea typeface="Calibri"/>
                          <a:cs typeface="Times New Roman" pitchFamily="18" charset="0"/>
                        </a:rPr>
                        <a:t>Учебный </a:t>
                      </a:r>
                      <a:r>
                        <a:rPr lang="ru-RU" sz="1600" dirty="0">
                          <a:effectLst/>
                          <a:latin typeface="Times New Roman" pitchFamily="18" charset="0"/>
                          <a:ea typeface="Calibri"/>
                          <a:cs typeface="Times New Roman" pitchFamily="18" charset="0"/>
                        </a:rPr>
                        <a:t>год</a:t>
                      </a: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endParaRPr lang="ru-RU" sz="1600" dirty="0" smtClean="0">
                        <a:effectLst/>
                        <a:latin typeface="Times New Roman" pitchFamily="18" charset="0"/>
                        <a:ea typeface="Calibri"/>
                        <a:cs typeface="Times New Roman" pitchFamily="18" charset="0"/>
                      </a:endParaRPr>
                    </a:p>
                    <a:p>
                      <a:pPr algn="l">
                        <a:lnSpc>
                          <a:spcPct val="115000"/>
                        </a:lnSpc>
                        <a:spcAft>
                          <a:spcPts val="1000"/>
                        </a:spcAft>
                      </a:pPr>
                      <a:r>
                        <a:rPr lang="ru-RU" sz="1600" dirty="0" smtClean="0">
                          <a:effectLst/>
                          <a:latin typeface="Times New Roman" pitchFamily="18" charset="0"/>
                          <a:ea typeface="Calibri"/>
                          <a:cs typeface="Times New Roman" pitchFamily="18" charset="0"/>
                        </a:rPr>
                        <a:t>Предмет</a:t>
                      </a: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endParaRPr lang="ru-RU" sz="1600" dirty="0" smtClean="0">
                        <a:effectLst/>
                        <a:latin typeface="Times New Roman" pitchFamily="18" charset="0"/>
                        <a:ea typeface="Calibri"/>
                        <a:cs typeface="Times New Roman" pitchFamily="18" charset="0"/>
                      </a:endParaRPr>
                    </a:p>
                    <a:p>
                      <a:pPr algn="l">
                        <a:lnSpc>
                          <a:spcPct val="115000"/>
                        </a:lnSpc>
                        <a:spcAft>
                          <a:spcPts val="1000"/>
                        </a:spcAft>
                      </a:pPr>
                      <a:r>
                        <a:rPr lang="ru-RU" sz="1600" dirty="0" smtClean="0">
                          <a:effectLst/>
                          <a:latin typeface="Times New Roman" pitchFamily="18" charset="0"/>
                          <a:ea typeface="Calibri"/>
                          <a:cs typeface="Times New Roman" pitchFamily="18" charset="0"/>
                        </a:rPr>
                        <a:t>Класс</a:t>
                      </a: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endParaRPr lang="ru-RU" sz="1600" dirty="0" smtClean="0">
                        <a:effectLst/>
                        <a:latin typeface="Times New Roman" pitchFamily="18" charset="0"/>
                        <a:ea typeface="Calibri"/>
                        <a:cs typeface="Times New Roman" pitchFamily="18" charset="0"/>
                      </a:endParaRPr>
                    </a:p>
                    <a:p>
                      <a:pPr algn="l">
                        <a:lnSpc>
                          <a:spcPct val="115000"/>
                        </a:lnSpc>
                        <a:spcAft>
                          <a:spcPts val="1000"/>
                        </a:spcAft>
                      </a:pPr>
                      <a:r>
                        <a:rPr lang="ru-RU" sz="1600" dirty="0" smtClean="0">
                          <a:effectLst/>
                          <a:latin typeface="Times New Roman" pitchFamily="18" charset="0"/>
                          <a:ea typeface="Calibri"/>
                          <a:cs typeface="Times New Roman" pitchFamily="18" charset="0"/>
                        </a:rPr>
                        <a:t>Численность </a:t>
                      </a:r>
                      <a:r>
                        <a:rPr lang="ru-RU" sz="1600" dirty="0">
                          <a:effectLst/>
                          <a:latin typeface="Times New Roman" pitchFamily="18" charset="0"/>
                          <a:ea typeface="Calibri"/>
                          <a:cs typeface="Times New Roman" pitchFamily="18" charset="0"/>
                        </a:rPr>
                        <a:t>участников  республиканского тестирования, % от общей численности учащихся</a:t>
                      </a: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endParaRPr lang="ru-RU" sz="1600" dirty="0" smtClean="0">
                        <a:effectLst/>
                        <a:latin typeface="Times New Roman" pitchFamily="18" charset="0"/>
                        <a:ea typeface="Calibri"/>
                        <a:cs typeface="Times New Roman" pitchFamily="18" charset="0"/>
                      </a:endParaRPr>
                    </a:p>
                    <a:p>
                      <a:pPr algn="l">
                        <a:lnSpc>
                          <a:spcPct val="115000"/>
                        </a:lnSpc>
                        <a:spcAft>
                          <a:spcPts val="1000"/>
                        </a:spcAft>
                      </a:pPr>
                      <a:r>
                        <a:rPr lang="ru-RU" sz="1600" dirty="0" smtClean="0">
                          <a:effectLst/>
                          <a:latin typeface="Times New Roman" pitchFamily="18" charset="0"/>
                          <a:ea typeface="Calibri"/>
                          <a:cs typeface="Times New Roman" pitchFamily="18" charset="0"/>
                        </a:rPr>
                        <a:t>Численность </a:t>
                      </a:r>
                      <a:r>
                        <a:rPr lang="ru-RU" sz="1600" dirty="0">
                          <a:effectLst/>
                          <a:latin typeface="Times New Roman" pitchFamily="18" charset="0"/>
                          <a:ea typeface="Calibri"/>
                          <a:cs typeface="Times New Roman" pitchFamily="18" charset="0"/>
                        </a:rPr>
                        <a:t>обучающихся, не справившихся с тестированием, % от обшей численности участников тестирования</a:t>
                      </a: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600" dirty="0">
                          <a:effectLst/>
                          <a:latin typeface="Times New Roman" pitchFamily="18" charset="0"/>
                          <a:ea typeface="Calibri"/>
                          <a:cs typeface="Times New Roman" pitchFamily="18" charset="0"/>
                        </a:rPr>
                        <a:t>Средний балл</a:t>
                      </a: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71">
                <a:tc>
                  <a:txBody>
                    <a:bodyPr/>
                    <a:lstStyle/>
                    <a:p>
                      <a:pPr algn="just"/>
                      <a:r>
                        <a:rPr lang="tt-RU" sz="1600" dirty="0">
                          <a:solidFill>
                            <a:srgbClr val="000000"/>
                          </a:solidFill>
                          <a:effectLst/>
                          <a:latin typeface="Times New Roman" pitchFamily="18" charset="0"/>
                          <a:ea typeface="Times New Roman"/>
                          <a:cs typeface="Times New Roman" pitchFamily="18" charset="0"/>
                        </a:rPr>
                        <a:t>2013</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tt-RU" sz="1600">
                          <a:solidFill>
                            <a:srgbClr val="000000"/>
                          </a:solidFill>
                          <a:effectLst/>
                          <a:latin typeface="Times New Roman" pitchFamily="18" charset="0"/>
                          <a:ea typeface="Times New Roman"/>
                          <a:cs typeface="Times New Roman" pitchFamily="18" charset="0"/>
                        </a:rPr>
                        <a:t>математика</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a:solidFill>
                            <a:srgbClr val="000000"/>
                          </a:solidFill>
                          <a:effectLst/>
                          <a:latin typeface="Times New Roman" pitchFamily="18" charset="0"/>
                          <a:ea typeface="Times New Roman"/>
                          <a:cs typeface="Times New Roman" pitchFamily="18" charset="0"/>
                        </a:rPr>
                        <a:t>4 кл.</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66,7</a:t>
                      </a:r>
                      <a:r>
                        <a:rPr lang="tt-RU" sz="1600" baseline="0" dirty="0" smtClean="0">
                          <a:solidFill>
                            <a:srgbClr val="000000"/>
                          </a:solidFill>
                          <a:effectLst/>
                          <a:latin typeface="Times New Roman" pitchFamily="18" charset="0"/>
                          <a:ea typeface="Times New Roman"/>
                          <a:cs typeface="Times New Roman" pitchFamily="18" charset="0"/>
                        </a:rPr>
                        <a:t> </a:t>
                      </a:r>
                      <a:r>
                        <a:rPr lang="tt-RU" sz="1600" dirty="0" smtClean="0">
                          <a:solidFill>
                            <a:srgbClr val="000000"/>
                          </a:solidFill>
                          <a:effectLst/>
                          <a:latin typeface="Times New Roman" pitchFamily="18" charset="0"/>
                          <a:ea typeface="Times New Roman"/>
                          <a:cs typeface="Times New Roman" pitchFamily="18" charset="0"/>
                        </a:rPr>
                        <a:t>%</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100%</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ru-RU" sz="1600" dirty="0">
                          <a:solidFill>
                            <a:srgbClr val="000000"/>
                          </a:solidFill>
                          <a:effectLst/>
                          <a:latin typeface="Times New Roman" pitchFamily="18" charset="0"/>
                          <a:ea typeface="Times New Roman"/>
                          <a:cs typeface="Times New Roman" pitchFamily="18" charset="0"/>
                        </a:rPr>
                        <a:t> </a:t>
                      </a:r>
                      <a:r>
                        <a:rPr lang="ru-RU" sz="1600" dirty="0" smtClean="0">
                          <a:solidFill>
                            <a:srgbClr val="000000"/>
                          </a:solidFill>
                          <a:effectLst/>
                          <a:latin typeface="Times New Roman" pitchFamily="18" charset="0"/>
                          <a:ea typeface="Times New Roman"/>
                          <a:cs typeface="Times New Roman" pitchFamily="18" charset="0"/>
                        </a:rPr>
                        <a:t>4</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just"/>
                      <a:r>
                        <a:rPr lang="tt-RU" sz="1600">
                          <a:solidFill>
                            <a:srgbClr val="000000"/>
                          </a:solidFill>
                          <a:effectLst/>
                          <a:latin typeface="Times New Roman" pitchFamily="18" charset="0"/>
                          <a:ea typeface="Times New Roman"/>
                          <a:cs typeface="Times New Roman" pitchFamily="18" charset="0"/>
                        </a:rPr>
                        <a:t>2013</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tt-RU" sz="1600">
                          <a:solidFill>
                            <a:srgbClr val="000000"/>
                          </a:solidFill>
                          <a:effectLst/>
                          <a:latin typeface="Times New Roman" pitchFamily="18" charset="0"/>
                          <a:ea typeface="Times New Roman"/>
                          <a:cs typeface="Times New Roman" pitchFamily="18" charset="0"/>
                        </a:rPr>
                        <a:t>Русский язык</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a:solidFill>
                            <a:srgbClr val="000000"/>
                          </a:solidFill>
                          <a:effectLst/>
                          <a:latin typeface="Times New Roman" pitchFamily="18" charset="0"/>
                          <a:ea typeface="Times New Roman"/>
                          <a:cs typeface="Times New Roman" pitchFamily="18" charset="0"/>
                        </a:rPr>
                        <a:t>4 кл.</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66 %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100%</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ru-RU" sz="1600" dirty="0">
                          <a:solidFill>
                            <a:srgbClr val="000000"/>
                          </a:solidFill>
                          <a:effectLst/>
                          <a:latin typeface="Times New Roman" pitchFamily="18" charset="0"/>
                          <a:ea typeface="Times New Roman"/>
                          <a:cs typeface="Times New Roman" pitchFamily="18" charset="0"/>
                        </a:rPr>
                        <a:t> </a:t>
                      </a:r>
                      <a:r>
                        <a:rPr lang="ru-RU" sz="1600" dirty="0" smtClean="0">
                          <a:solidFill>
                            <a:srgbClr val="000000"/>
                          </a:solidFill>
                          <a:effectLst/>
                          <a:latin typeface="Times New Roman" pitchFamily="18" charset="0"/>
                          <a:ea typeface="Times New Roman"/>
                          <a:cs typeface="Times New Roman" pitchFamily="18" charset="0"/>
                        </a:rPr>
                        <a:t>4</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033">
                <a:tc>
                  <a:txBody>
                    <a:bodyPr/>
                    <a:lstStyle/>
                    <a:p>
                      <a:pPr algn="just"/>
                      <a:r>
                        <a:rPr lang="tt-RU" sz="1600">
                          <a:solidFill>
                            <a:srgbClr val="000000"/>
                          </a:solidFill>
                          <a:effectLst/>
                          <a:latin typeface="Times New Roman" pitchFamily="18" charset="0"/>
                          <a:ea typeface="Times New Roman"/>
                          <a:cs typeface="Times New Roman" pitchFamily="18" charset="0"/>
                        </a:rPr>
                        <a:t>2013</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tt-RU" sz="1600">
                          <a:solidFill>
                            <a:srgbClr val="000000"/>
                          </a:solidFill>
                          <a:effectLst/>
                          <a:latin typeface="Times New Roman" pitchFamily="18" charset="0"/>
                          <a:ea typeface="Times New Roman"/>
                          <a:cs typeface="Times New Roman" pitchFamily="18" charset="0"/>
                        </a:rPr>
                        <a:t>Татарский язык</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4 кл.</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100 %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100%</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ru-RU" sz="1600" dirty="0">
                          <a:solidFill>
                            <a:srgbClr val="000000"/>
                          </a:solidFill>
                          <a:effectLst/>
                          <a:latin typeface="Times New Roman" pitchFamily="18" charset="0"/>
                          <a:ea typeface="Times New Roman"/>
                          <a:cs typeface="Times New Roman" pitchFamily="18" charset="0"/>
                        </a:rPr>
                        <a:t> </a:t>
                      </a:r>
                      <a:r>
                        <a:rPr lang="ru-RU" sz="1600" dirty="0" smtClean="0">
                          <a:solidFill>
                            <a:srgbClr val="000000"/>
                          </a:solidFill>
                          <a:effectLst/>
                          <a:latin typeface="Times New Roman" pitchFamily="18" charset="0"/>
                          <a:ea typeface="Times New Roman"/>
                          <a:cs typeface="Times New Roman" pitchFamily="18" charset="0"/>
                        </a:rPr>
                        <a:t>5</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72">
                <a:tc>
                  <a:txBody>
                    <a:bodyPr/>
                    <a:lstStyle/>
                    <a:p>
                      <a:pPr algn="just"/>
                      <a:r>
                        <a:rPr lang="tt-RU" sz="1600">
                          <a:solidFill>
                            <a:srgbClr val="000000"/>
                          </a:solidFill>
                          <a:effectLst/>
                          <a:latin typeface="Times New Roman" pitchFamily="18" charset="0"/>
                          <a:ea typeface="Times New Roman"/>
                          <a:cs typeface="Times New Roman" pitchFamily="18" charset="0"/>
                        </a:rPr>
                        <a:t>2013</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tt-RU" sz="1600">
                          <a:solidFill>
                            <a:srgbClr val="000000"/>
                          </a:solidFill>
                          <a:effectLst/>
                          <a:latin typeface="Times New Roman" pitchFamily="18" charset="0"/>
                          <a:ea typeface="Times New Roman"/>
                          <a:cs typeface="Times New Roman" pitchFamily="18" charset="0"/>
                        </a:rPr>
                        <a:t>Окружающий мир</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4 кл.</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100 %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a:solidFill>
                            <a:srgbClr val="000000"/>
                          </a:solidFill>
                          <a:effectLst/>
                          <a:latin typeface="Times New Roman" pitchFamily="18" charset="0"/>
                          <a:ea typeface="Times New Roman"/>
                          <a:cs typeface="Times New Roman" pitchFamily="18" charset="0"/>
                        </a:rPr>
                        <a:t>100%</a:t>
                      </a:r>
                      <a:endParaRPr lang="ru-RU" sz="160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ru-RU" sz="1600" dirty="0">
                          <a:solidFill>
                            <a:srgbClr val="000000"/>
                          </a:solidFill>
                          <a:effectLst/>
                          <a:latin typeface="Times New Roman" pitchFamily="18" charset="0"/>
                          <a:ea typeface="Times New Roman"/>
                          <a:cs typeface="Times New Roman" pitchFamily="18" charset="0"/>
                        </a:rPr>
                        <a:t> </a:t>
                      </a:r>
                      <a:r>
                        <a:rPr lang="ru-RU" sz="1600" dirty="0" smtClean="0">
                          <a:solidFill>
                            <a:srgbClr val="000000"/>
                          </a:solidFill>
                          <a:effectLst/>
                          <a:latin typeface="Times New Roman" pitchFamily="18" charset="0"/>
                          <a:ea typeface="Times New Roman"/>
                          <a:cs typeface="Times New Roman" pitchFamily="18" charset="0"/>
                        </a:rPr>
                        <a:t>5</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72508442"/>
      </p:ext>
    </p:extLst>
  </p:cSld>
  <p:clrMapOvr>
    <a:masterClrMapping/>
  </p:clrMapOvr>
  <p:transition spd="slow" advTm="1094">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0832" y="35074"/>
            <a:ext cx="9113168" cy="1017662"/>
          </a:xfrm>
        </p:spPr>
        <p:style>
          <a:lnRef idx="0">
            <a:schemeClr val="accent6"/>
          </a:lnRef>
          <a:fillRef idx="3">
            <a:schemeClr val="accent6"/>
          </a:fillRef>
          <a:effectRef idx="3">
            <a:schemeClr val="accent6"/>
          </a:effectRef>
          <a:fontRef idx="minor">
            <a:schemeClr val="lt1"/>
          </a:fontRef>
        </p:style>
        <p:txBody>
          <a:bodyPr anchor="t">
            <a:noAutofit/>
          </a:bodyPr>
          <a:lstStyle/>
          <a:p>
            <a:r>
              <a:rPr lang="ru-RU" sz="2800" b="1" dirty="0" smtClean="0">
                <a:solidFill>
                  <a:srgbClr val="C00000"/>
                </a:solidFill>
                <a:latin typeface="Times New Roman" pitchFamily="18" charset="0"/>
                <a:cs typeface="Times New Roman" pitchFamily="18" charset="0"/>
              </a:rPr>
              <a:t>УКУЧЫЛАРНЫҢ БЕЛЕМ СЫЙФАТЫ </a:t>
            </a:r>
            <a:br>
              <a:rPr lang="ru-RU" sz="2800" b="1" dirty="0" smtClean="0">
                <a:solidFill>
                  <a:srgbClr val="C00000"/>
                </a:solidFill>
                <a:latin typeface="Times New Roman" pitchFamily="18" charset="0"/>
                <a:cs typeface="Times New Roman" pitchFamily="18" charset="0"/>
              </a:rPr>
            </a:br>
            <a:r>
              <a:rPr lang="ru-RU" sz="2800" b="1" dirty="0" smtClean="0">
                <a:solidFill>
                  <a:srgbClr val="C00000"/>
                </a:solidFill>
                <a:latin typeface="Times New Roman" pitchFamily="18" charset="0"/>
                <a:cs typeface="Times New Roman" pitchFamily="18" charset="0"/>
              </a:rPr>
              <a:t>4 ЕЛЛЫК НӘТИҖӘЛӘР</a:t>
            </a:r>
            <a:endParaRPr lang="ru-RU" sz="28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7188" y="1035249"/>
            <a:ext cx="9044558" cy="5856287"/>
          </a:xfrm>
        </p:spPr>
        <p:style>
          <a:lnRef idx="0">
            <a:schemeClr val="accent6"/>
          </a:lnRef>
          <a:fillRef idx="3">
            <a:schemeClr val="accent6"/>
          </a:fillRef>
          <a:effectRef idx="3">
            <a:schemeClr val="accent6"/>
          </a:effectRef>
          <a:fontRef idx="minor">
            <a:schemeClr val="lt1"/>
          </a:fontRef>
        </p:style>
        <p:txBody>
          <a:bodyPr/>
          <a:lstStyle/>
          <a:p>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1758134979"/>
              </p:ext>
            </p:extLst>
          </p:nvPr>
        </p:nvGraphicFramePr>
        <p:xfrm>
          <a:off x="179512" y="1052736"/>
          <a:ext cx="8856984" cy="5252139"/>
        </p:xfrm>
        <a:graphic>
          <a:graphicData uri="http://schemas.openxmlformats.org/drawingml/2006/table">
            <a:tbl>
              <a:tblPr firstRow="1" firstCol="1" bandRow="1"/>
              <a:tblGrid>
                <a:gridCol w="936104"/>
                <a:gridCol w="864096"/>
                <a:gridCol w="864096"/>
                <a:gridCol w="936104"/>
                <a:gridCol w="936104"/>
                <a:gridCol w="936104"/>
                <a:gridCol w="864096"/>
                <a:gridCol w="864096"/>
                <a:gridCol w="864096"/>
                <a:gridCol w="792088"/>
              </a:tblGrid>
              <a:tr h="585728">
                <a:tc>
                  <a:txBody>
                    <a:bodyPr/>
                    <a:lstStyle/>
                    <a:p>
                      <a:pPr algn="l">
                        <a:lnSpc>
                          <a:spcPct val="115000"/>
                        </a:lnSpc>
                        <a:spcAft>
                          <a:spcPts val="1000"/>
                        </a:spcAft>
                      </a:pP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1000"/>
                        </a:spcAft>
                      </a:pPr>
                      <a:r>
                        <a:rPr lang="ru-RU" sz="2000" dirty="0" smtClean="0">
                          <a:effectLst/>
                          <a:latin typeface="Times New Roman" pitchFamily="18" charset="0"/>
                          <a:ea typeface="Calibri"/>
                          <a:cs typeface="Times New Roman" pitchFamily="18" charset="0"/>
                        </a:rPr>
                        <a:t>МАТЕМАТИКА</a:t>
                      </a:r>
                    </a:p>
                    <a:p>
                      <a:pPr algn="ctr">
                        <a:lnSpc>
                          <a:spcPct val="115000"/>
                        </a:lnSpc>
                        <a:spcAft>
                          <a:spcPts val="1000"/>
                        </a:spcAft>
                      </a:pPr>
                      <a:r>
                        <a:rPr lang="tt-RU" sz="1600" dirty="0" smtClean="0">
                          <a:effectLst/>
                          <a:latin typeface="Times New Roman" pitchFamily="18" charset="0"/>
                          <a:ea typeface="Calibri"/>
                          <a:cs typeface="Times New Roman" pitchFamily="18" charset="0"/>
                        </a:rPr>
                        <a:t>сыйныфлар</a:t>
                      </a: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r>
                        <a:rPr lang="ru-RU" sz="2000" dirty="0" smtClean="0">
                          <a:latin typeface="Times New Roman" pitchFamily="18" charset="0"/>
                          <a:cs typeface="Times New Roman" pitchFamily="18" charset="0"/>
                        </a:rPr>
                        <a:t>РУССКИЙ ЯЗЫК</a:t>
                      </a:r>
                    </a:p>
                    <a:p>
                      <a:pPr algn="ctr"/>
                      <a:endParaRPr lang="tt-RU" sz="1800" dirty="0" smtClean="0">
                        <a:latin typeface="Times New Roman" pitchFamily="18" charset="0"/>
                        <a:cs typeface="Times New Roman" pitchFamily="18" charset="0"/>
                      </a:endParaRPr>
                    </a:p>
                    <a:p>
                      <a:pPr algn="ctr"/>
                      <a:r>
                        <a:rPr lang="tt-RU" sz="1800" dirty="0" smtClean="0">
                          <a:latin typeface="Times New Roman" pitchFamily="18" charset="0"/>
                          <a:cs typeface="Times New Roman" pitchFamily="18" charset="0"/>
                        </a:rPr>
                        <a:t>сыйныфлар</a:t>
                      </a: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r>
                        <a:rPr lang="ru-RU" sz="1800" dirty="0" smtClean="0">
                          <a:latin typeface="Times New Roman" pitchFamily="18" charset="0"/>
                          <a:cs typeface="Times New Roman" pitchFamily="18" charset="0"/>
                        </a:rPr>
                        <a:t>ТАТАРСКИЙ ЯЗЫК</a:t>
                      </a:r>
                    </a:p>
                    <a:p>
                      <a:pPr algn="ctr"/>
                      <a:endParaRPr lang="ru-RU" sz="1800" dirty="0" smtClean="0">
                        <a:latin typeface="Times New Roman" pitchFamily="18" charset="0"/>
                        <a:cs typeface="Times New Roman" pitchFamily="18" charset="0"/>
                      </a:endParaRPr>
                    </a:p>
                    <a:p>
                      <a:pPr algn="ctr"/>
                      <a:r>
                        <a:rPr lang="ru-RU" sz="1800" smtClean="0">
                          <a:latin typeface="Times New Roman" pitchFamily="18" charset="0"/>
                          <a:cs typeface="Times New Roman" pitchFamily="18" charset="0"/>
                        </a:rPr>
                        <a:t>сыйныфлар</a:t>
                      </a:r>
                      <a:endParaRPr lang="tt-RU" sz="1800" dirty="0" smtClean="0">
                        <a:latin typeface="Times New Roman" pitchFamily="18" charset="0"/>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tt-RU" sz="1800" dirty="0" smtClean="0">
                        <a:latin typeface="Times New Roman" pitchFamily="18" charset="0"/>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tt-RU" sz="1800" dirty="0" smtClean="0">
                        <a:latin typeface="Times New Roman" pitchFamily="18" charset="0"/>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5728">
                <a:tc>
                  <a:txBody>
                    <a:bodyPr/>
                    <a:lstStyle/>
                    <a:p>
                      <a:pPr algn="l">
                        <a:lnSpc>
                          <a:spcPct val="115000"/>
                        </a:lnSpc>
                        <a:spcAft>
                          <a:spcPts val="1000"/>
                        </a:spcAft>
                      </a:pPr>
                      <a:r>
                        <a:rPr lang="tt-RU" sz="1600" dirty="0" smtClean="0">
                          <a:effectLst/>
                          <a:latin typeface="Times New Roman" pitchFamily="18" charset="0"/>
                          <a:ea typeface="Calibri"/>
                          <a:cs typeface="Times New Roman" pitchFamily="18" charset="0"/>
                        </a:rPr>
                        <a:t>Уку еллары</a:t>
                      </a: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tt-RU" sz="1600" dirty="0" smtClean="0">
                          <a:effectLst/>
                          <a:latin typeface="Times New Roman" pitchFamily="18" charset="0"/>
                          <a:ea typeface="Calibri"/>
                          <a:cs typeface="Times New Roman" pitchFamily="18" charset="0"/>
                        </a:rPr>
                        <a:t> </a:t>
                      </a:r>
                      <a:r>
                        <a:rPr lang="en-US" sz="1600" dirty="0" smtClean="0">
                          <a:effectLst/>
                          <a:latin typeface="Times New Roman" pitchFamily="18" charset="0"/>
                          <a:ea typeface="Calibri"/>
                          <a:cs typeface="Times New Roman" pitchFamily="18" charset="0"/>
                        </a:rPr>
                        <a:t>II</a:t>
                      </a:r>
                      <a:endParaRPr lang="ru-RU" sz="1600" dirty="0">
                        <a:effectLst/>
                        <a:latin typeface="Times New Roman" pitchFamily="18" charset="0"/>
                        <a:ea typeface="Calibri"/>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latin typeface="Times New Roman" pitchFamily="18" charset="0"/>
                          <a:cs typeface="Times New Roman" pitchFamily="18" charset="0"/>
                        </a:rPr>
                        <a:t>III</a:t>
                      </a:r>
                      <a:endParaRPr lang="ru-RU" dirty="0">
                        <a:latin typeface="Times New Roman" pitchFamily="18" charset="0"/>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latin typeface="Times New Roman" pitchFamily="18" charset="0"/>
                          <a:cs typeface="Times New Roman" pitchFamily="18" charset="0"/>
                        </a:rPr>
                        <a:t>IV</a:t>
                      </a:r>
                      <a:endParaRPr lang="ru-RU" dirty="0">
                        <a:latin typeface="Times New Roman" pitchFamily="18" charset="0"/>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II</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III</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IV</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II</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III</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IV</a:t>
                      </a:r>
                      <a:endParaRPr lang="ru-RU" dirty="0"/>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2419">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2010-2011</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66,7</a:t>
                      </a:r>
                      <a:r>
                        <a:rPr lang="tt-RU" sz="1600" baseline="0" dirty="0" smtClean="0">
                          <a:solidFill>
                            <a:srgbClr val="000000"/>
                          </a:solidFill>
                          <a:effectLst/>
                          <a:latin typeface="Times New Roman" pitchFamily="18" charset="0"/>
                          <a:ea typeface="Times New Roman"/>
                          <a:cs typeface="Times New Roman" pitchFamily="18" charset="0"/>
                        </a:rPr>
                        <a:t> </a:t>
                      </a:r>
                      <a:r>
                        <a:rPr lang="tt-RU" sz="1600" dirty="0" smtClean="0">
                          <a:solidFill>
                            <a:srgbClr val="000000"/>
                          </a:solidFill>
                          <a:effectLst/>
                          <a:latin typeface="Times New Roman" pitchFamily="18" charset="0"/>
                          <a:ea typeface="Times New Roman"/>
                          <a:cs typeface="Times New Roman" pitchFamily="18" charset="0"/>
                        </a:rPr>
                        <a:t>%</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75%</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90%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87%</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2831">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2011-2012</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66 %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87%</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2037">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2012-2013</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en-US" sz="1600" dirty="0" smtClean="0">
                          <a:effectLst/>
                          <a:latin typeface="Times New Roman" pitchFamily="18" charset="0"/>
                          <a:ea typeface="Times New Roman"/>
                          <a:cs typeface="Times New Roman" pitchFamily="18" charset="0"/>
                        </a:rPr>
                        <a:t>90%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87%</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66%</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100 %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75%</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87%</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5684">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2013-2014</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 algn="just"/>
                      <a:r>
                        <a:rPr lang="en-US" sz="1600" dirty="0" smtClean="0">
                          <a:effectLst/>
                          <a:latin typeface="Times New Roman" pitchFamily="18" charset="0"/>
                          <a:ea typeface="Times New Roman"/>
                          <a:cs typeface="Times New Roman" pitchFamily="18" charset="0"/>
                        </a:rPr>
                        <a:t>90%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87%</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tt-RU" sz="1600" dirty="0" smtClean="0">
                          <a:solidFill>
                            <a:srgbClr val="000000"/>
                          </a:solidFill>
                          <a:effectLst/>
                          <a:latin typeface="Times New Roman" pitchFamily="18" charset="0"/>
                          <a:ea typeface="Times New Roman"/>
                          <a:cs typeface="Times New Roman" pitchFamily="18" charset="0"/>
                        </a:rPr>
                        <a:t>100 %</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80%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90%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600" dirty="0" smtClean="0">
                          <a:effectLst/>
                          <a:latin typeface="Times New Roman" pitchFamily="18" charset="0"/>
                          <a:ea typeface="Times New Roman"/>
                          <a:cs typeface="Times New Roman" pitchFamily="18" charset="0"/>
                        </a:rPr>
                        <a:t>100%</a:t>
                      </a:r>
                      <a:endParaRPr lang="ru-RU" sz="1600" dirty="0">
                        <a:effectLst/>
                        <a:latin typeface="Times New Roman" pitchFamily="18" charset="0"/>
                        <a:ea typeface="Times New Roman"/>
                        <a:cs typeface="Times New Roman" pitchFamily="18" charset="0"/>
                      </a:endParaRPr>
                    </a:p>
                  </a:txBody>
                  <a:tcPr marL="64934" marR="64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8596540"/>
      </p:ext>
    </p:extLst>
  </p:cSld>
  <p:clrMapOvr>
    <a:masterClrMapping/>
  </p:clrMapOvr>
  <p:transition spd="slow" advTm="795">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p:spPr>
        <p:style>
          <a:lnRef idx="1">
            <a:schemeClr val="accent6"/>
          </a:lnRef>
          <a:fillRef idx="3">
            <a:schemeClr val="accent6"/>
          </a:fillRef>
          <a:effectRef idx="2">
            <a:schemeClr val="accent6"/>
          </a:effectRef>
          <a:fontRef idx="minor">
            <a:schemeClr val="lt1"/>
          </a:fontRef>
        </p:style>
        <p:txBody>
          <a:bodyPr anchor="t">
            <a:normAutofit fontScale="90000"/>
          </a:bodyPr>
          <a:lstStyle/>
          <a:p>
            <a:r>
              <a:rPr lang="ru-RU" dirty="0" smtClean="0">
                <a:solidFill>
                  <a:srgbClr val="C00000"/>
                </a:solidFill>
                <a:latin typeface="Times New Roman" pitchFamily="18" charset="0"/>
                <a:cs typeface="Times New Roman" pitchFamily="18" charset="0"/>
              </a:rPr>
              <a:t>БЕЛЕМ СЫЙФАТЫ</a:t>
            </a:r>
            <a:br>
              <a:rPr lang="ru-RU" dirty="0" smtClean="0">
                <a:solidFill>
                  <a:srgbClr val="C00000"/>
                </a:solidFill>
                <a:latin typeface="Times New Roman" pitchFamily="18" charset="0"/>
                <a:cs typeface="Times New Roman" pitchFamily="18" charset="0"/>
              </a:rPr>
            </a:br>
            <a:r>
              <a:rPr lang="ru-RU" dirty="0" smtClean="0">
                <a:solidFill>
                  <a:srgbClr val="FF0000"/>
                </a:solidFill>
                <a:latin typeface="Times New Roman" pitchFamily="18" charset="0"/>
                <a:cs typeface="Times New Roman" pitchFamily="18" charset="0"/>
              </a:rPr>
              <a:t>ДИАГРАММАДА</a:t>
            </a:r>
            <a:endParaRPr lang="ru-RU" dirty="0">
              <a:solidFill>
                <a:srgbClr val="FF0000"/>
              </a:solidFill>
              <a:latin typeface="Times New Roman" pitchFamily="18" charset="0"/>
              <a:cs typeface="Times New Roman" pitchFamily="18" charset="0"/>
            </a:endParaRPr>
          </a:p>
        </p:txBody>
      </p:sp>
      <p:sp>
        <p:nvSpPr>
          <p:cNvPr id="4" name="Объект 3"/>
          <p:cNvSpPr>
            <a:spLocks noGrp="1"/>
          </p:cNvSpPr>
          <p:nvPr>
            <p:ph idx="1"/>
          </p:nvPr>
        </p:nvSpPr>
        <p:spPr>
          <a:xfrm>
            <a:off x="0" y="1412776"/>
            <a:ext cx="9252520" cy="5445224"/>
          </a:xfrm>
        </p:spPr>
        <p:style>
          <a:lnRef idx="1">
            <a:schemeClr val="accent6"/>
          </a:lnRef>
          <a:fillRef idx="3">
            <a:schemeClr val="accent6"/>
          </a:fillRef>
          <a:effectRef idx="2">
            <a:schemeClr val="accent6"/>
          </a:effectRef>
          <a:fontRef idx="minor">
            <a:schemeClr val="lt1"/>
          </a:fontRef>
        </p:style>
        <p:txBody>
          <a:bodyPr>
            <a:normAutofit/>
          </a:bodyPr>
          <a:lstStyle/>
          <a:p>
            <a:endParaRPr lang="en-US" sz="1400" dirty="0" smtClean="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pPr marL="0" indent="0">
              <a:buNone/>
            </a:pP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100%         </a:t>
            </a:r>
          </a:p>
          <a:p>
            <a:r>
              <a:rPr lang="en-US" sz="1400" dirty="0" smtClean="0">
                <a:latin typeface="Times New Roman" pitchFamily="18" charset="0"/>
                <a:cs typeface="Times New Roman" pitchFamily="18" charset="0"/>
              </a:rPr>
              <a:t>90%</a:t>
            </a:r>
          </a:p>
          <a:p>
            <a:r>
              <a:rPr lang="en-US" sz="1400" dirty="0" smtClean="0">
                <a:latin typeface="Times New Roman" pitchFamily="18" charset="0"/>
                <a:cs typeface="Times New Roman" pitchFamily="18" charset="0"/>
              </a:rPr>
              <a:t>80%</a:t>
            </a:r>
          </a:p>
          <a:p>
            <a:r>
              <a:rPr lang="en-US" sz="1400" dirty="0" smtClean="0">
                <a:latin typeface="Times New Roman" pitchFamily="18" charset="0"/>
                <a:cs typeface="Times New Roman" pitchFamily="18" charset="0"/>
              </a:rPr>
              <a:t>70%</a:t>
            </a:r>
          </a:p>
          <a:p>
            <a:r>
              <a:rPr lang="en-US" sz="1400" dirty="0" smtClean="0">
                <a:latin typeface="Times New Roman" pitchFamily="18" charset="0"/>
                <a:cs typeface="Times New Roman" pitchFamily="18" charset="0"/>
              </a:rPr>
              <a:t>60%</a:t>
            </a:r>
          </a:p>
          <a:p>
            <a:r>
              <a:rPr lang="en-US" sz="1400" dirty="0" smtClean="0">
                <a:latin typeface="Times New Roman" pitchFamily="18" charset="0"/>
                <a:cs typeface="Times New Roman" pitchFamily="18" charset="0"/>
              </a:rPr>
              <a:t>50%</a:t>
            </a:r>
          </a:p>
          <a:p>
            <a:r>
              <a:rPr lang="en-US" sz="1400" dirty="0" smtClean="0">
                <a:latin typeface="Times New Roman" pitchFamily="18" charset="0"/>
                <a:cs typeface="Times New Roman" pitchFamily="18" charset="0"/>
              </a:rPr>
              <a:t>40%</a:t>
            </a:r>
          </a:p>
          <a:p>
            <a:r>
              <a:rPr lang="en-US" sz="1400" dirty="0" smtClean="0">
                <a:latin typeface="Times New Roman" pitchFamily="18" charset="0"/>
                <a:cs typeface="Times New Roman" pitchFamily="18" charset="0"/>
              </a:rPr>
              <a:t>30%</a:t>
            </a:r>
          </a:p>
          <a:p>
            <a:r>
              <a:rPr lang="en-US" sz="1400" dirty="0" smtClean="0">
                <a:latin typeface="Times New Roman" pitchFamily="18" charset="0"/>
                <a:cs typeface="Times New Roman" pitchFamily="18" charset="0"/>
              </a:rPr>
              <a:t>20%</a:t>
            </a:r>
          </a:p>
          <a:p>
            <a:r>
              <a:rPr lang="en-US" sz="1400" dirty="0" smtClean="0">
                <a:latin typeface="Times New Roman" pitchFamily="18" charset="0"/>
                <a:cs typeface="Times New Roman" pitchFamily="18" charset="0"/>
              </a:rPr>
              <a:t>10%</a:t>
            </a:r>
            <a:endParaRPr lang="ru-RU" sz="1400" dirty="0">
              <a:latin typeface="Times New Roman" pitchFamily="18" charset="0"/>
              <a:cs typeface="Times New Roman" pitchFamily="18" charset="0"/>
            </a:endParaRPr>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138"/>
          <a:stretch/>
        </p:blipFill>
        <p:spPr bwMode="auto">
          <a:xfrm>
            <a:off x="864543" y="1484784"/>
            <a:ext cx="8064896"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66209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001000" cy="1373014"/>
          </a:xfrm>
        </p:spPr>
        <p:style>
          <a:lnRef idx="1">
            <a:schemeClr val="accent6"/>
          </a:lnRef>
          <a:fillRef idx="3">
            <a:schemeClr val="accent6"/>
          </a:fillRef>
          <a:effectRef idx="2">
            <a:schemeClr val="accent6"/>
          </a:effectRef>
          <a:fontRef idx="minor">
            <a:schemeClr val="lt1"/>
          </a:fontRef>
        </p:style>
        <p:txBody>
          <a:bodyPr anchor="t">
            <a:normAutofit/>
          </a:bodyPr>
          <a:lstStyle/>
          <a:p>
            <a:r>
              <a:rPr lang="tt-RU" sz="3200" dirty="0" smtClean="0">
                <a:solidFill>
                  <a:srgbClr val="C00000"/>
                </a:solidFill>
                <a:latin typeface="Times New Roman" pitchFamily="18" charset="0"/>
                <a:cs typeface="Times New Roman" pitchFamily="18" charset="0"/>
              </a:rPr>
              <a:t>УКУЧЫЛАРЫМНЫҢ ТЕХНОЛОГИЯ ДӘРЕСЛӘРЕНДӘ ЭШЛӘГӘН  КУЛ ЭШЛӘРЕ</a:t>
            </a:r>
            <a:endParaRPr lang="ru-RU" sz="3200" dirty="0">
              <a:solidFill>
                <a:srgbClr val="C00000"/>
              </a:solidFill>
              <a:latin typeface="Times New Roman" pitchFamily="18" charset="0"/>
              <a:cs typeface="Times New Roman" pitchFamily="18" charset="0"/>
            </a:endParaRPr>
          </a:p>
        </p:txBody>
      </p:sp>
      <p:sp>
        <p:nvSpPr>
          <p:cNvPr id="3" name="Объект 2"/>
          <p:cNvSpPr>
            <a:spLocks noGrp="1"/>
          </p:cNvSpPr>
          <p:nvPr>
            <p:ph idx="1"/>
          </p:nvPr>
        </p:nvSpPr>
        <p:spPr>
          <a:xfrm>
            <a:off x="35496" y="1484784"/>
            <a:ext cx="9108504" cy="5373216"/>
          </a:xfrm>
        </p:spPr>
        <p:style>
          <a:lnRef idx="1">
            <a:schemeClr val="accent6"/>
          </a:lnRef>
          <a:fillRef idx="3">
            <a:schemeClr val="accent6"/>
          </a:fillRef>
          <a:effectRef idx="2">
            <a:schemeClr val="accent6"/>
          </a:effectRef>
          <a:fontRef idx="minor">
            <a:schemeClr val="lt1"/>
          </a:fontRef>
        </p:style>
        <p:txBody>
          <a:bodyPr/>
          <a:lstStyle/>
          <a:p>
            <a:r>
              <a:rPr lang="en-US" dirty="0" smtClean="0"/>
              <a:t>                              </a:t>
            </a:r>
            <a:endParaRPr lang="ru-RU" dirty="0"/>
          </a:p>
        </p:txBody>
      </p:sp>
      <p:pic>
        <p:nvPicPr>
          <p:cNvPr id="5122" name="Picture 2" descr="E:\поделка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56792"/>
            <a:ext cx="2714625" cy="276931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E:\поделка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1736" y="1548631"/>
            <a:ext cx="3821410" cy="277748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конкурс учитель года\поделка 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2401094"/>
            <a:ext cx="2745854" cy="379973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E:\конкурс учитель года\поделка 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72" y="4111922"/>
            <a:ext cx="3160812" cy="273156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конкурс учитель года\поделка 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1670" y="4326110"/>
            <a:ext cx="3441476" cy="2531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608521"/>
      </p:ext>
    </p:extLst>
  </p:cSld>
  <p:clrMapOvr>
    <a:masterClrMapping/>
  </p:clrMapOvr>
  <p:transition spd="slow" advTm="1412">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4624"/>
            <a:ext cx="9036496" cy="1512168"/>
          </a:xfrm>
        </p:spPr>
        <p:style>
          <a:lnRef idx="1">
            <a:schemeClr val="accent6"/>
          </a:lnRef>
          <a:fillRef idx="2">
            <a:schemeClr val="accent6"/>
          </a:fillRef>
          <a:effectRef idx="1">
            <a:schemeClr val="accent6"/>
          </a:effectRef>
          <a:fontRef idx="minor">
            <a:schemeClr val="dk1"/>
          </a:fontRef>
        </p:style>
        <p:txBody>
          <a:bodyPr>
            <a:normAutofit/>
          </a:bodyPr>
          <a:lstStyle/>
          <a:p>
            <a:r>
              <a:rPr lang="tt-RU" b="1" dirty="0" smtClean="0">
                <a:solidFill>
                  <a:srgbClr val="C00000"/>
                </a:solidFill>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III </a:t>
            </a:r>
            <a:r>
              <a:rPr lang="tt-RU" b="1" dirty="0" smtClean="0">
                <a:solidFill>
                  <a:srgbClr val="C00000"/>
                </a:solidFill>
                <a:latin typeface="Times New Roman" pitchFamily="18" charset="0"/>
                <a:cs typeface="Times New Roman" pitchFamily="18" charset="0"/>
              </a:rPr>
              <a:t> БҮЛЕК</a:t>
            </a:r>
            <a:br>
              <a:rPr lang="tt-RU" b="1" dirty="0" smtClean="0">
                <a:solidFill>
                  <a:srgbClr val="C00000"/>
                </a:solidFill>
                <a:latin typeface="Times New Roman" pitchFamily="18" charset="0"/>
                <a:cs typeface="Times New Roman" pitchFamily="18" charset="0"/>
              </a:rPr>
            </a:br>
            <a:r>
              <a:rPr lang="tt-RU" b="1" dirty="0" smtClean="0">
                <a:solidFill>
                  <a:srgbClr val="FF0000"/>
                </a:solidFill>
                <a:latin typeface="Times New Roman" pitchFamily="18" charset="0"/>
                <a:cs typeface="Times New Roman" pitchFamily="18" charset="0"/>
              </a:rPr>
              <a:t>ДӘРЕСЛӘР       ДӘРЕСЛӘР  </a:t>
            </a:r>
            <a:endParaRPr lang="ru-RU" dirty="0">
              <a:solidFill>
                <a:srgbClr val="FF0000"/>
              </a:solidFill>
            </a:endParaRPr>
          </a:p>
        </p:txBody>
      </p:sp>
      <p:sp>
        <p:nvSpPr>
          <p:cNvPr id="3" name="Объект 2"/>
          <p:cNvSpPr>
            <a:spLocks noGrp="1"/>
          </p:cNvSpPr>
          <p:nvPr>
            <p:ph idx="1"/>
          </p:nvPr>
        </p:nvSpPr>
        <p:spPr>
          <a:xfrm>
            <a:off x="107504" y="1600200"/>
            <a:ext cx="9036496" cy="5213176"/>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tt-RU" sz="4000" b="1" dirty="0" smtClean="0">
                <a:solidFill>
                  <a:srgbClr val="00B0F0"/>
                </a:solidFill>
                <a:latin typeface="Times New Roman" pitchFamily="18" charset="0"/>
                <a:cs typeface="Times New Roman" pitchFamily="18" charset="0"/>
              </a:rPr>
              <a:t>ДӘРЕС ФОРМАЛАРЫ</a:t>
            </a:r>
          </a:p>
          <a:p>
            <a:pPr algn="ctr"/>
            <a:r>
              <a:rPr lang="tt-RU" sz="4000" b="1" dirty="0" smtClean="0">
                <a:solidFill>
                  <a:srgbClr val="00B0F0"/>
                </a:solidFill>
                <a:latin typeface="Times New Roman" pitchFamily="18" charset="0"/>
                <a:cs typeface="Times New Roman" pitchFamily="18" charset="0"/>
              </a:rPr>
              <a:t>ДӘРЕСТӘГЕ ЭШЧӘНЛЕК</a:t>
            </a:r>
          </a:p>
          <a:p>
            <a:pPr algn="ctr"/>
            <a:r>
              <a:rPr lang="tt-RU" sz="4000" b="1" dirty="0" smtClean="0">
                <a:solidFill>
                  <a:srgbClr val="00B0F0"/>
                </a:solidFill>
                <a:latin typeface="Times New Roman" pitchFamily="18" charset="0"/>
                <a:cs typeface="Times New Roman" pitchFamily="18" charset="0"/>
              </a:rPr>
              <a:t>МЕТОДЛАР</a:t>
            </a:r>
          </a:p>
          <a:p>
            <a:pPr algn="ctr"/>
            <a:r>
              <a:rPr lang="tt-RU" sz="4000" b="1" dirty="0" smtClean="0">
                <a:solidFill>
                  <a:srgbClr val="00B0F0"/>
                </a:solidFill>
                <a:latin typeface="Times New Roman" pitchFamily="18" charset="0"/>
                <a:cs typeface="Times New Roman" pitchFamily="18" charset="0"/>
              </a:rPr>
              <a:t>ТЕХНОЛОГИЯЛӘР</a:t>
            </a:r>
            <a:endParaRPr lang="en-US" sz="4000" b="1" dirty="0" smtClean="0">
              <a:solidFill>
                <a:srgbClr val="00B0F0"/>
              </a:solidFill>
              <a:latin typeface="Times New Roman" pitchFamily="18" charset="0"/>
              <a:cs typeface="Times New Roman" pitchFamily="18" charset="0"/>
            </a:endParaRPr>
          </a:p>
          <a:p>
            <a:pPr algn="ctr"/>
            <a:r>
              <a:rPr lang="ru-RU" sz="4000" b="1" dirty="0" smtClean="0">
                <a:solidFill>
                  <a:srgbClr val="00B0F0"/>
                </a:solidFill>
                <a:latin typeface="Times New Roman" pitchFamily="18" charset="0"/>
                <a:cs typeface="Times New Roman" pitchFamily="18" charset="0"/>
              </a:rPr>
              <a:t>МАТЕРИАЛЛАР</a:t>
            </a:r>
            <a:endParaRPr lang="ru-RU" sz="4000" b="1" dirty="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1837268612"/>
      </p:ext>
    </p:extLst>
  </p:cSld>
  <p:clrMapOvr>
    <a:masterClrMapping/>
  </p:clrMapOvr>
  <mc:AlternateContent xmlns:mc="http://schemas.openxmlformats.org/markup-compatibility/2006" xmlns:p14="http://schemas.microsoft.com/office/powerpoint/2010/main">
    <mc:Choice Requires="p14">
      <p:transition spd="slow" p14:dur="1600" advTm="869">
        <p14:conveyor dir="l"/>
      </p:transition>
    </mc:Choice>
    <mc:Fallback xmlns="">
      <p:transition spd="slow" advTm="869">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flipV="1">
            <a:off x="-252536" y="6741367"/>
            <a:ext cx="9396536" cy="162349"/>
          </a:xfrm>
        </p:spPr>
        <p:txBody>
          <a:bodyPr>
            <a:normAutofit fontScale="90000"/>
          </a:bodyPr>
          <a:lstStyle/>
          <a:p>
            <a:endParaRPr lang="ru-RU" dirty="0"/>
          </a:p>
        </p:txBody>
      </p:sp>
      <p:sp>
        <p:nvSpPr>
          <p:cNvPr id="2" name="Текст 1"/>
          <p:cNvSpPr>
            <a:spLocks noGrp="1"/>
          </p:cNvSpPr>
          <p:nvPr>
            <p:ph type="body" idx="1"/>
          </p:nvPr>
        </p:nvSpPr>
        <p:spPr>
          <a:xfrm>
            <a:off x="179512" y="476672"/>
            <a:ext cx="4435160" cy="1008112"/>
          </a:xfrm>
        </p:spPr>
        <p:txBody>
          <a:bodyPr/>
          <a:lstStyle/>
          <a:p>
            <a:pPr algn="ctr"/>
            <a:endParaRPr lang="ru-RU" sz="2800" dirty="0" smtClean="0">
              <a:latin typeface="Times New Roman" pitchFamily="18" charset="0"/>
              <a:cs typeface="Times New Roman" pitchFamily="18" charset="0"/>
            </a:endParaRPr>
          </a:p>
          <a:p>
            <a:pPr algn="ctr"/>
            <a:endParaRPr lang="ru-RU" sz="2800" dirty="0">
              <a:latin typeface="Times New Roman" pitchFamily="18" charset="0"/>
              <a:cs typeface="Times New Roman" pitchFamily="18" charset="0"/>
            </a:endParaRPr>
          </a:p>
          <a:p>
            <a:pPr algn="ctr"/>
            <a:endParaRPr lang="tt-RU" sz="2800" dirty="0" smtClean="0">
              <a:latin typeface="Times New Roman" pitchFamily="18" charset="0"/>
              <a:cs typeface="Times New Roman" pitchFamily="18" charset="0"/>
            </a:endParaRPr>
          </a:p>
          <a:p>
            <a:pPr algn="ctr"/>
            <a:endParaRPr lang="tt-RU" sz="2800" dirty="0" smtClean="0">
              <a:latin typeface="Times New Roman" pitchFamily="18" charset="0"/>
              <a:cs typeface="Times New Roman" pitchFamily="18" charset="0"/>
            </a:endParaRPr>
          </a:p>
          <a:p>
            <a:pPr algn="ctr"/>
            <a:endParaRPr lang="tt-RU" sz="2800" dirty="0">
              <a:solidFill>
                <a:srgbClr val="FF0000"/>
              </a:solidFill>
              <a:latin typeface="Times New Roman" pitchFamily="18" charset="0"/>
              <a:cs typeface="Times New Roman" pitchFamily="18" charset="0"/>
            </a:endParaRPr>
          </a:p>
          <a:p>
            <a:pPr algn="ctr"/>
            <a:endParaRPr lang="ru-RU" sz="2000" dirty="0">
              <a:solidFill>
                <a:srgbClr val="FFC000"/>
              </a:solidFill>
              <a:latin typeface="Times New Roman" pitchFamily="18" charset="0"/>
              <a:cs typeface="Times New Roman" pitchFamily="18" charset="0"/>
            </a:endParaRPr>
          </a:p>
          <a:p>
            <a:endParaRPr lang="tt-RU" dirty="0" smtClean="0"/>
          </a:p>
          <a:p>
            <a:endParaRPr lang="tt-RU" dirty="0"/>
          </a:p>
          <a:p>
            <a:endParaRPr lang="ru-RU" dirty="0"/>
          </a:p>
        </p:txBody>
      </p:sp>
      <p:sp>
        <p:nvSpPr>
          <p:cNvPr id="6" name="Объект 5"/>
          <p:cNvSpPr>
            <a:spLocks noGrp="1"/>
          </p:cNvSpPr>
          <p:nvPr>
            <p:ph sz="half" idx="2"/>
          </p:nvPr>
        </p:nvSpPr>
        <p:spPr>
          <a:xfrm>
            <a:off x="323528" y="0"/>
            <a:ext cx="4300635" cy="2924944"/>
          </a:xfrm>
        </p:spPr>
        <p:txBody>
          <a:bodyPr>
            <a:normAutofit/>
          </a:bodyPr>
          <a:lstStyle/>
          <a:p>
            <a:pPr marL="18288" indent="0" algn="ctr">
              <a:buNone/>
            </a:pPr>
            <a:r>
              <a:rPr lang="ru-RU" sz="2400" b="1" dirty="0" smtClean="0">
                <a:solidFill>
                  <a:schemeClr val="bg2">
                    <a:lumMod val="75000"/>
                  </a:schemeClr>
                </a:solidFill>
                <a:latin typeface="Times New Roman" pitchFamily="18" charset="0"/>
                <a:cs typeface="Times New Roman" pitchFamily="18" charset="0"/>
              </a:rPr>
              <a:t>ДӘРЕС-ЭКСКУРСИЯЛӘР</a:t>
            </a:r>
            <a:endParaRPr lang="ru-RU" sz="2400" b="1" dirty="0">
              <a:solidFill>
                <a:schemeClr val="bg2">
                  <a:lumMod val="75000"/>
                </a:schemeClr>
              </a:solidFill>
              <a:latin typeface="Times New Roman" pitchFamily="18" charset="0"/>
              <a:cs typeface="Times New Roman" pitchFamily="18" charset="0"/>
            </a:endParaRPr>
          </a:p>
          <a:p>
            <a:pPr marL="18288" indent="0" algn="ctr">
              <a:buNone/>
            </a:pPr>
            <a:r>
              <a:rPr lang="ru-RU" sz="2400" b="1" dirty="0">
                <a:solidFill>
                  <a:schemeClr val="bg2">
                    <a:lumMod val="50000"/>
                  </a:schemeClr>
                </a:solidFill>
                <a:latin typeface="Times New Roman" pitchFamily="18" charset="0"/>
                <a:cs typeface="Times New Roman" pitchFamily="18" charset="0"/>
              </a:rPr>
              <a:t>СОЧИНЕНИЕ ЯЗАР АЛДЫННАН ЭКСКУРСИЯГӘ </a:t>
            </a:r>
            <a:r>
              <a:rPr lang="ru-RU" sz="2400" b="1" dirty="0" smtClean="0">
                <a:solidFill>
                  <a:schemeClr val="bg2">
                    <a:lumMod val="50000"/>
                  </a:schemeClr>
                </a:solidFill>
                <a:latin typeface="Times New Roman" pitchFamily="18" charset="0"/>
                <a:cs typeface="Times New Roman" pitchFamily="18" charset="0"/>
              </a:rPr>
              <a:t>БАРУ УКУ </a:t>
            </a:r>
            <a:r>
              <a:rPr lang="ru-RU" sz="2400" b="1" dirty="0">
                <a:solidFill>
                  <a:schemeClr val="bg2">
                    <a:lumMod val="50000"/>
                  </a:schemeClr>
                </a:solidFill>
                <a:latin typeface="Times New Roman" pitchFamily="18" charset="0"/>
                <a:cs typeface="Times New Roman" pitchFamily="18" charset="0"/>
              </a:rPr>
              <a:t>АЛЫМЫ БУЛАРАК КЫНА ТҮГЕЛ, ТӘРБИЯВИ ЯКТАН ДА ФАЙДАЛЫ</a:t>
            </a:r>
          </a:p>
          <a:p>
            <a:pPr marL="18288" indent="0">
              <a:buNone/>
            </a:pPr>
            <a:endParaRPr lang="ru-RU" dirty="0"/>
          </a:p>
        </p:txBody>
      </p:sp>
      <p:sp>
        <p:nvSpPr>
          <p:cNvPr id="4" name="Текст 3"/>
          <p:cNvSpPr>
            <a:spLocks noGrp="1"/>
          </p:cNvSpPr>
          <p:nvPr>
            <p:ph type="body" sz="quarter" idx="3"/>
          </p:nvPr>
        </p:nvSpPr>
        <p:spPr>
          <a:xfrm>
            <a:off x="4716016" y="-99392"/>
            <a:ext cx="4151312" cy="2880320"/>
          </a:xfrm>
        </p:spPr>
        <p:txBody>
          <a:bodyPr anchor="t">
            <a:normAutofit fontScale="25000" lnSpcReduction="20000"/>
          </a:bodyPr>
          <a:lstStyle/>
          <a:p>
            <a:pPr algn="ctr">
              <a:lnSpc>
                <a:spcPct val="120000"/>
              </a:lnSpc>
            </a:pPr>
            <a:r>
              <a:rPr lang="tt-RU" sz="9600" dirty="0" smtClean="0">
                <a:solidFill>
                  <a:schemeClr val="bg2">
                    <a:lumMod val="75000"/>
                  </a:schemeClr>
                </a:solidFill>
                <a:latin typeface="Times New Roman" pitchFamily="18" charset="0"/>
                <a:cs typeface="Times New Roman" pitchFamily="18" charset="0"/>
              </a:rPr>
              <a:t>ТЕХНОЛОГИЯ </a:t>
            </a:r>
            <a:r>
              <a:rPr lang="tt-RU" sz="9600" dirty="0">
                <a:solidFill>
                  <a:schemeClr val="bg2">
                    <a:lumMod val="75000"/>
                  </a:schemeClr>
                </a:solidFill>
                <a:latin typeface="Times New Roman" pitchFamily="18" charset="0"/>
                <a:cs typeface="Times New Roman" pitchFamily="18" charset="0"/>
              </a:rPr>
              <a:t>ДӘРЕСЛӘРЕНДӘ </a:t>
            </a:r>
            <a:r>
              <a:rPr lang="tt-RU" sz="9600" dirty="0">
                <a:solidFill>
                  <a:schemeClr val="bg2">
                    <a:lumMod val="50000"/>
                  </a:schemeClr>
                </a:solidFill>
                <a:latin typeface="Times New Roman" pitchFamily="18" charset="0"/>
                <a:cs typeface="Times New Roman" pitchFamily="18" charset="0"/>
              </a:rPr>
              <a:t>УКУЧЫЛАР ТЕХНОЛОГИК КАРТАЛАРДАН ФАЙДАЛАНЫП </a:t>
            </a:r>
            <a:r>
              <a:rPr lang="tt-RU" sz="9600" dirty="0" smtClean="0">
                <a:solidFill>
                  <a:schemeClr val="bg2">
                    <a:lumMod val="50000"/>
                  </a:schemeClr>
                </a:solidFill>
                <a:latin typeface="Times New Roman" pitchFamily="18" charset="0"/>
                <a:cs typeface="Times New Roman" pitchFamily="18" charset="0"/>
              </a:rPr>
              <a:t>ЭШЛИЛӘР</a:t>
            </a:r>
            <a:endParaRPr lang="ru-RU" sz="9600" dirty="0" smtClean="0">
              <a:solidFill>
                <a:schemeClr val="bg2">
                  <a:lumMod val="50000"/>
                </a:schemeClr>
              </a:solidFill>
              <a:latin typeface="Times New Roman" pitchFamily="18" charset="0"/>
              <a:cs typeface="Times New Roman" pitchFamily="18" charset="0"/>
            </a:endParaRPr>
          </a:p>
        </p:txBody>
      </p:sp>
      <p:pic>
        <p:nvPicPr>
          <p:cNvPr id="8194" name="Picture 2" descr="C:\Users\Айсылу\Pictures\P518038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636912"/>
            <a:ext cx="4320479" cy="4200128"/>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SAM_21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9532" y="2636912"/>
            <a:ext cx="4320480" cy="4032448"/>
          </a:xfrm>
          <a:prstGeom prst="rect">
            <a:avLst/>
          </a:prstGeom>
          <a:noFill/>
          <a:ln>
            <a:noFill/>
          </a:ln>
          <a:effectLst>
            <a:outerShdw dist="107763" dir="2700000" algn="ctr" rotWithShape="0">
              <a:srgbClr val="7030A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771302"/>
      </p:ext>
    </p:extLst>
  </p:cSld>
  <p:clrMapOvr>
    <a:masterClrMapping/>
  </p:clrMapOvr>
  <mc:AlternateContent xmlns:mc="http://schemas.openxmlformats.org/markup-compatibility/2006" xmlns:p14="http://schemas.microsoft.com/office/powerpoint/2010/main">
    <mc:Choice Requires="p14">
      <p:transition spd="slow" p14:dur="1600" advTm="745">
        <p14:conveyor dir="l"/>
      </p:transition>
    </mc:Choice>
    <mc:Fallback xmlns="">
      <p:transition spd="slow" advTm="745">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179512" y="260648"/>
            <a:ext cx="4435160" cy="1656184"/>
          </a:xfrm>
        </p:spPr>
        <p:txBody>
          <a:bodyPr anchor="t">
            <a:normAutofit fontScale="25000" lnSpcReduction="20000"/>
          </a:bodyPr>
          <a:lstStyle/>
          <a:p>
            <a:pPr algn="ctr">
              <a:lnSpc>
                <a:spcPct val="170000"/>
              </a:lnSpc>
            </a:pPr>
            <a:r>
              <a:rPr lang="ru-RU" sz="9600" dirty="0" smtClean="0">
                <a:solidFill>
                  <a:srgbClr val="00B050"/>
                </a:solidFill>
                <a:latin typeface="Times New Roman" pitchFamily="18" charset="0"/>
                <a:cs typeface="Times New Roman" pitchFamily="18" charset="0"/>
              </a:rPr>
              <a:t>ТЕСТ </a:t>
            </a:r>
            <a:r>
              <a:rPr lang="ru-RU" sz="9600" dirty="0">
                <a:solidFill>
                  <a:srgbClr val="00B050"/>
                </a:solidFill>
                <a:latin typeface="Times New Roman" pitchFamily="18" charset="0"/>
                <a:cs typeface="Times New Roman" pitchFamily="18" charset="0"/>
              </a:rPr>
              <a:t>- УКУЧЫЛАРНЫҢ БЕЛЕМЕН ТИКШЕРҮДӘ УҢЫШЛЫ АЛЫМ</a:t>
            </a:r>
            <a:endParaRPr lang="tt-RU" sz="9600" dirty="0"/>
          </a:p>
        </p:txBody>
      </p:sp>
      <p:sp>
        <p:nvSpPr>
          <p:cNvPr id="4" name="Текст 3"/>
          <p:cNvSpPr>
            <a:spLocks noGrp="1"/>
          </p:cNvSpPr>
          <p:nvPr>
            <p:ph type="body" sz="quarter" idx="3"/>
          </p:nvPr>
        </p:nvSpPr>
        <p:spPr>
          <a:xfrm>
            <a:off x="4716016" y="116632"/>
            <a:ext cx="4320480" cy="2808312"/>
          </a:xfrm>
        </p:spPr>
        <p:txBody>
          <a:bodyPr anchor="t">
            <a:noAutofit/>
          </a:bodyPr>
          <a:lstStyle/>
          <a:p>
            <a:pPr algn="ctr">
              <a:lnSpc>
                <a:spcPct val="120000"/>
              </a:lnSpc>
            </a:pPr>
            <a:r>
              <a:rPr lang="tt-RU" dirty="0" smtClean="0">
                <a:solidFill>
                  <a:srgbClr val="00B050"/>
                </a:solidFill>
                <a:latin typeface="Times New Roman" pitchFamily="18" charset="0"/>
                <a:cs typeface="Times New Roman" pitchFamily="18" charset="0"/>
              </a:rPr>
              <a:t>ФИКЕРЛӘҮ СӘЛӘТЕН ҮСТЕРҮ КҮНЕКМӘЛӘРЕ ҺӘР ДӘРЕСТӘ ҮЗГӘ ЭШ ТӨРЛӘРЕ АША ҮТКӘРЕЛӘ</a:t>
            </a:r>
          </a:p>
        </p:txBody>
      </p:sp>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1851556"/>
            <a:ext cx="3960439" cy="2059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E:\ребус 3.jpg"/>
          <p:cNvPicPr>
            <a:picLocks noChangeAspect="1" noChangeArrowheads="1"/>
          </p:cNvPicPr>
          <p:nvPr/>
        </p:nvPicPr>
        <p:blipFill rotWithShape="1">
          <a:blip r:embed="rId4">
            <a:extLst>
              <a:ext uri="{28A0092B-C50C-407E-A947-70E740481C1C}">
                <a14:useLocalDpi xmlns:a14="http://schemas.microsoft.com/office/drawing/2010/main" val="0"/>
              </a:ext>
            </a:extLst>
          </a:blip>
          <a:srcRect l="5104" t="5403" r="15174" b="6055"/>
          <a:stretch/>
        </p:blipFill>
        <p:spPr bwMode="auto">
          <a:xfrm>
            <a:off x="7018003" y="3730624"/>
            <a:ext cx="2088232" cy="28700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1663~1\AppData\Local\Temp\Rar$DIa0.251\жимеш.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14" t="5735" r="5107" b="5329"/>
          <a:stretch/>
        </p:blipFill>
        <p:spPr bwMode="auto">
          <a:xfrm>
            <a:off x="4576155" y="3878684"/>
            <a:ext cx="2441848" cy="27608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517" t="5962" r="5787" b="16413"/>
          <a:stretch/>
        </p:blipFill>
        <p:spPr bwMode="auto">
          <a:xfrm>
            <a:off x="1619672" y="1829083"/>
            <a:ext cx="2750046" cy="3097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504" y="1872119"/>
            <a:ext cx="2401541" cy="476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709297"/>
      </p:ext>
    </p:extLst>
  </p:cSld>
  <p:clrMapOvr>
    <a:masterClrMapping/>
  </p:clrMapOvr>
  <mc:AlternateContent xmlns:mc="http://schemas.openxmlformats.org/markup-compatibility/2006" xmlns:p14="http://schemas.microsoft.com/office/powerpoint/2010/main">
    <mc:Choice Requires="p14">
      <p:transition spd="slow" p14:dur="1600" advTm="774">
        <p14:conveyor dir="l"/>
      </p:transition>
    </mc:Choice>
    <mc:Fallback xmlns="">
      <p:transition spd="slow" advTm="774">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flipV="1">
            <a:off x="-252536" y="6741367"/>
            <a:ext cx="9396536" cy="162349"/>
          </a:xfrm>
        </p:spPr>
        <p:txBody>
          <a:bodyPr>
            <a:normAutofit fontScale="90000"/>
          </a:bodyPr>
          <a:lstStyle/>
          <a:p>
            <a:endParaRPr lang="ru-RU" dirty="0"/>
          </a:p>
        </p:txBody>
      </p:sp>
      <p:sp>
        <p:nvSpPr>
          <p:cNvPr id="2" name="Текст 1"/>
          <p:cNvSpPr>
            <a:spLocks noGrp="1"/>
          </p:cNvSpPr>
          <p:nvPr>
            <p:ph type="body" idx="1"/>
          </p:nvPr>
        </p:nvSpPr>
        <p:spPr>
          <a:xfrm>
            <a:off x="179512" y="116632"/>
            <a:ext cx="4435160" cy="2897460"/>
          </a:xfrm>
        </p:spPr>
        <p:txBody>
          <a:bodyPr/>
          <a:lstStyle/>
          <a:p>
            <a:pPr algn="ctr"/>
            <a:endParaRPr lang="ru-RU" sz="2800" dirty="0" smtClean="0">
              <a:latin typeface="Times New Roman" pitchFamily="18" charset="0"/>
              <a:cs typeface="Times New Roman" pitchFamily="18" charset="0"/>
            </a:endParaRPr>
          </a:p>
          <a:p>
            <a:pPr algn="ctr"/>
            <a:endParaRPr lang="ru-RU" sz="2800" dirty="0">
              <a:latin typeface="Times New Roman" pitchFamily="18" charset="0"/>
              <a:cs typeface="Times New Roman" pitchFamily="18" charset="0"/>
            </a:endParaRPr>
          </a:p>
          <a:p>
            <a:pPr algn="ctr"/>
            <a:endParaRPr lang="tt-RU" sz="2800" dirty="0" smtClean="0">
              <a:latin typeface="Times New Roman" pitchFamily="18" charset="0"/>
              <a:cs typeface="Times New Roman" pitchFamily="18" charset="0"/>
            </a:endParaRPr>
          </a:p>
          <a:p>
            <a:pPr algn="ctr"/>
            <a:endParaRPr lang="tt-RU" sz="2800" dirty="0" smtClean="0">
              <a:latin typeface="Times New Roman" pitchFamily="18" charset="0"/>
              <a:cs typeface="Times New Roman" pitchFamily="18" charset="0"/>
            </a:endParaRPr>
          </a:p>
          <a:p>
            <a:pPr algn="ctr"/>
            <a:endParaRPr lang="tt-RU" sz="2800" dirty="0">
              <a:solidFill>
                <a:srgbClr val="FF0000"/>
              </a:solidFill>
              <a:latin typeface="Times New Roman" pitchFamily="18" charset="0"/>
              <a:cs typeface="Times New Roman" pitchFamily="18" charset="0"/>
            </a:endParaRPr>
          </a:p>
          <a:p>
            <a:pPr algn="ctr"/>
            <a:endParaRPr lang="tt-RU" sz="2800" dirty="0" smtClean="0">
              <a:solidFill>
                <a:srgbClr val="FF0000"/>
              </a:solidFill>
              <a:latin typeface="Times New Roman" pitchFamily="18" charset="0"/>
              <a:cs typeface="Times New Roman" pitchFamily="18" charset="0"/>
            </a:endParaRPr>
          </a:p>
          <a:p>
            <a:pPr algn="ctr"/>
            <a:endParaRPr lang="tt-RU" sz="2800" dirty="0">
              <a:solidFill>
                <a:srgbClr val="FF0000"/>
              </a:solidFill>
              <a:latin typeface="Times New Roman" pitchFamily="18" charset="0"/>
              <a:cs typeface="Times New Roman" pitchFamily="18" charset="0"/>
            </a:endParaRPr>
          </a:p>
          <a:p>
            <a:pPr algn="ctr"/>
            <a:endParaRPr lang="tt-RU" sz="2800" dirty="0" smtClean="0">
              <a:solidFill>
                <a:srgbClr val="FF0000"/>
              </a:solidFill>
              <a:latin typeface="Times New Roman" pitchFamily="18" charset="0"/>
              <a:cs typeface="Times New Roman" pitchFamily="18" charset="0"/>
            </a:endParaRPr>
          </a:p>
          <a:p>
            <a:pPr algn="ctr"/>
            <a:endParaRPr lang="tt-RU" sz="2800" dirty="0">
              <a:solidFill>
                <a:srgbClr val="FF0000"/>
              </a:solidFill>
              <a:latin typeface="Times New Roman" pitchFamily="18" charset="0"/>
              <a:cs typeface="Times New Roman" pitchFamily="18" charset="0"/>
            </a:endParaRPr>
          </a:p>
          <a:p>
            <a:pPr algn="ctr"/>
            <a:endParaRPr lang="tt-RU" sz="2800" dirty="0" smtClean="0">
              <a:solidFill>
                <a:srgbClr val="FF0000"/>
              </a:solidFill>
              <a:latin typeface="Times New Roman" pitchFamily="18" charset="0"/>
              <a:cs typeface="Times New Roman" pitchFamily="18" charset="0"/>
            </a:endParaRPr>
          </a:p>
          <a:p>
            <a:pPr algn="ctr"/>
            <a:endParaRPr lang="tt-RU" sz="2800" dirty="0">
              <a:solidFill>
                <a:srgbClr val="FF0000"/>
              </a:solidFill>
              <a:latin typeface="Times New Roman" pitchFamily="18" charset="0"/>
              <a:cs typeface="Times New Roman" pitchFamily="18" charset="0"/>
            </a:endParaRPr>
          </a:p>
          <a:p>
            <a:endParaRPr lang="tt-RU" dirty="0" smtClean="0"/>
          </a:p>
          <a:p>
            <a:endParaRPr lang="tt-RU" dirty="0"/>
          </a:p>
          <a:p>
            <a:endParaRPr lang="ru-RU" dirty="0"/>
          </a:p>
        </p:txBody>
      </p:sp>
      <p:sp>
        <p:nvSpPr>
          <p:cNvPr id="6" name="Объект 5"/>
          <p:cNvSpPr>
            <a:spLocks noGrp="1"/>
          </p:cNvSpPr>
          <p:nvPr>
            <p:ph sz="half" idx="2"/>
          </p:nvPr>
        </p:nvSpPr>
        <p:spPr>
          <a:xfrm>
            <a:off x="323529" y="188640"/>
            <a:ext cx="4300635" cy="2808312"/>
          </a:xfrm>
        </p:spPr>
        <p:txBody>
          <a:bodyPr>
            <a:normAutofit/>
          </a:bodyPr>
          <a:lstStyle/>
          <a:p>
            <a:pPr marL="18288" indent="0">
              <a:buNone/>
            </a:pPr>
            <a:endParaRPr lang="tt-RU" dirty="0" smtClean="0"/>
          </a:p>
          <a:p>
            <a:pPr marL="18288" indent="0">
              <a:buNone/>
            </a:pPr>
            <a:endParaRPr lang="tt-RU" dirty="0"/>
          </a:p>
          <a:p>
            <a:pPr marL="18288" indent="0">
              <a:buNone/>
            </a:pPr>
            <a:endParaRPr lang="tt-RU" dirty="0" smtClean="0"/>
          </a:p>
          <a:p>
            <a:pPr marL="18288" indent="0">
              <a:buNone/>
            </a:pPr>
            <a:endParaRPr lang="tt-RU" dirty="0"/>
          </a:p>
          <a:p>
            <a:pPr marL="18288" indent="0">
              <a:buNone/>
            </a:pPr>
            <a:endParaRPr lang="tt-RU" dirty="0" smtClean="0"/>
          </a:p>
          <a:p>
            <a:pPr marL="18288" indent="0">
              <a:buNone/>
            </a:pPr>
            <a:endParaRPr lang="tt-RU" dirty="0" smtClean="0"/>
          </a:p>
        </p:txBody>
      </p:sp>
      <p:sp>
        <p:nvSpPr>
          <p:cNvPr id="4" name="Текст 3"/>
          <p:cNvSpPr>
            <a:spLocks noGrp="1"/>
          </p:cNvSpPr>
          <p:nvPr>
            <p:ph type="body" sz="quarter" idx="3"/>
          </p:nvPr>
        </p:nvSpPr>
        <p:spPr>
          <a:xfrm>
            <a:off x="4788024" y="116632"/>
            <a:ext cx="4079304" cy="2308324"/>
          </a:xfrm>
        </p:spPr>
        <p:txBody>
          <a:bodyPr anchor="t">
            <a:normAutofit fontScale="25000" lnSpcReduction="20000"/>
          </a:bodyPr>
          <a:lstStyle/>
          <a:p>
            <a:pPr algn="ctr">
              <a:lnSpc>
                <a:spcPct val="120000"/>
              </a:lnSpc>
            </a:pPr>
            <a:r>
              <a:rPr lang="tt-RU" sz="9600" dirty="0" smtClean="0">
                <a:solidFill>
                  <a:srgbClr val="FF0000"/>
                </a:solidFill>
                <a:latin typeface="Times New Roman" pitchFamily="18" charset="0"/>
                <a:cs typeface="Times New Roman" pitchFamily="18" charset="0"/>
              </a:rPr>
              <a:t>ИҖАДИ СӘЛӘТЛӘРЕН ҮСТЕРҮ</a:t>
            </a:r>
            <a:r>
              <a:rPr lang="tt-RU" sz="9600" dirty="0" smtClean="0">
                <a:solidFill>
                  <a:srgbClr val="00B050"/>
                </a:solidFill>
                <a:latin typeface="Times New Roman" pitchFamily="18" charset="0"/>
                <a:cs typeface="Times New Roman" pitchFamily="18" charset="0"/>
              </a:rPr>
              <a:t> </a:t>
            </a:r>
          </a:p>
          <a:p>
            <a:pPr algn="ctr">
              <a:lnSpc>
                <a:spcPct val="120000"/>
              </a:lnSpc>
            </a:pPr>
            <a:r>
              <a:rPr lang="tt-RU" sz="9600" dirty="0" smtClean="0">
                <a:solidFill>
                  <a:srgbClr val="00B050"/>
                </a:solidFill>
                <a:latin typeface="Times New Roman" pitchFamily="18" charset="0"/>
                <a:cs typeface="Times New Roman" pitchFamily="18" charset="0"/>
              </a:rPr>
              <a:t>МАКСАТЫННАН</a:t>
            </a:r>
          </a:p>
          <a:p>
            <a:pPr algn="ctr">
              <a:lnSpc>
                <a:spcPct val="120000"/>
              </a:lnSpc>
            </a:pPr>
            <a:r>
              <a:rPr lang="tt-RU" sz="9600" dirty="0" smtClean="0">
                <a:solidFill>
                  <a:srgbClr val="00B050"/>
                </a:solidFill>
                <a:latin typeface="Times New Roman" pitchFamily="18" charset="0"/>
                <a:cs typeface="Times New Roman" pitchFamily="18" charset="0"/>
              </a:rPr>
              <a:t>РЕФЕРАТЛАР ЯЗДЫРУ УҢАЙ НӘТИҖӘЛӘР БИРӘ</a:t>
            </a:r>
          </a:p>
        </p:txBody>
      </p:sp>
      <p:sp>
        <p:nvSpPr>
          <p:cNvPr id="3" name="Прямоугольник 2"/>
          <p:cNvSpPr/>
          <p:nvPr/>
        </p:nvSpPr>
        <p:spPr>
          <a:xfrm>
            <a:off x="107504" y="116632"/>
            <a:ext cx="4752528" cy="2308324"/>
          </a:xfrm>
          <a:prstGeom prst="rect">
            <a:avLst/>
          </a:prstGeom>
        </p:spPr>
        <p:txBody>
          <a:bodyPr wrap="square">
            <a:spAutoFit/>
          </a:bodyPr>
          <a:lstStyle/>
          <a:p>
            <a:pPr algn="ctr"/>
            <a:r>
              <a:rPr lang="tt-RU" sz="2400" b="1" dirty="0" smtClean="0">
                <a:solidFill>
                  <a:srgbClr val="FF0000"/>
                </a:solidFill>
                <a:latin typeface="Times New Roman" pitchFamily="18" charset="0"/>
                <a:cs typeface="Times New Roman" pitchFamily="18" charset="0"/>
              </a:rPr>
              <a:t>ҮЗАРА ХЕЗМӘТТӘШЛЕК</a:t>
            </a:r>
            <a:endParaRPr lang="ru-RU" sz="2400" b="1" dirty="0">
              <a:solidFill>
                <a:srgbClr val="FF0000"/>
              </a:solidFill>
              <a:latin typeface="Times New Roman" pitchFamily="18" charset="0"/>
              <a:cs typeface="Times New Roman" pitchFamily="18" charset="0"/>
            </a:endParaRPr>
          </a:p>
          <a:p>
            <a:pPr algn="ctr"/>
            <a:r>
              <a:rPr lang="ru-RU" sz="2400" b="1" dirty="0" smtClean="0">
                <a:solidFill>
                  <a:srgbClr val="00B050"/>
                </a:solidFill>
                <a:latin typeface="Times New Roman" pitchFamily="18" charset="0"/>
                <a:cs typeface="Times New Roman" pitchFamily="18" charset="0"/>
              </a:rPr>
              <a:t>МӘКТӘП </a:t>
            </a:r>
            <a:r>
              <a:rPr lang="ru-RU" sz="2400" b="1" dirty="0">
                <a:solidFill>
                  <a:srgbClr val="00B050"/>
                </a:solidFill>
                <a:latin typeface="Times New Roman" pitchFamily="18" charset="0"/>
                <a:cs typeface="Times New Roman" pitchFamily="18" charset="0"/>
              </a:rPr>
              <a:t>ҺӘМ ГАИЛӘ АРАСЫНДАГЫ ЭЛЕМТӘНЕ НЫГЫТУ МАКСАТЫННАН, </a:t>
            </a:r>
            <a:r>
              <a:rPr lang="ru-RU" sz="2400" b="1" dirty="0" smtClean="0">
                <a:solidFill>
                  <a:srgbClr val="00B050"/>
                </a:solidFill>
                <a:latin typeface="Times New Roman" pitchFamily="18" charset="0"/>
                <a:cs typeface="Times New Roman" pitchFamily="18" charset="0"/>
              </a:rPr>
              <a:t>АТА-АНАЛАР ДӘРЕСЛӘРГӘ ЧАКЫРЫЛА</a:t>
            </a:r>
            <a:endParaRPr lang="ru-RU"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28" y="2276872"/>
            <a:ext cx="4606701" cy="4353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2492896"/>
            <a:ext cx="4680519" cy="417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811544"/>
      </p:ext>
    </p:extLst>
  </p:cSld>
  <p:clrMapOvr>
    <a:masterClrMapping/>
  </p:clrMapOvr>
  <mc:AlternateContent xmlns:mc="http://schemas.openxmlformats.org/markup-compatibility/2006" xmlns:p14="http://schemas.microsoft.com/office/powerpoint/2010/main">
    <mc:Choice Requires="p14">
      <p:transition spd="slow" p14:dur="1600" advTm="830">
        <p14:conveyor dir="l"/>
      </p:transition>
    </mc:Choice>
    <mc:Fallback xmlns="">
      <p:transition spd="slow" advTm="83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flipV="1">
            <a:off x="-252536" y="6741367"/>
            <a:ext cx="9396536" cy="162349"/>
          </a:xfrm>
        </p:spPr>
        <p:txBody>
          <a:bodyPr>
            <a:normAutofit fontScale="90000"/>
          </a:bodyPr>
          <a:lstStyle/>
          <a:p>
            <a:endParaRPr lang="ru-RU" dirty="0"/>
          </a:p>
        </p:txBody>
      </p:sp>
      <p:sp>
        <p:nvSpPr>
          <p:cNvPr id="2" name="Текст 1"/>
          <p:cNvSpPr>
            <a:spLocks noGrp="1"/>
          </p:cNvSpPr>
          <p:nvPr>
            <p:ph type="body" idx="1"/>
          </p:nvPr>
        </p:nvSpPr>
        <p:spPr>
          <a:xfrm>
            <a:off x="179512" y="44624"/>
            <a:ext cx="4435160" cy="2808312"/>
          </a:xfrm>
        </p:spPr>
        <p:txBody>
          <a:bodyPr anchor="t">
            <a:normAutofit fontScale="32500" lnSpcReduction="20000"/>
          </a:bodyPr>
          <a:lstStyle/>
          <a:p>
            <a:pPr algn="ctr">
              <a:lnSpc>
                <a:spcPct val="120000"/>
              </a:lnSpc>
            </a:pPr>
            <a:r>
              <a:rPr lang="ru-RU" sz="8800" dirty="0" smtClean="0">
                <a:solidFill>
                  <a:srgbClr val="00B050"/>
                </a:solidFill>
                <a:latin typeface="Times New Roman" pitchFamily="18" charset="0"/>
                <a:cs typeface="Times New Roman" pitchFamily="18" charset="0"/>
              </a:rPr>
              <a:t>ПРОЕКТ ЭШЧӘНЛЕГЕ УКУЧЫЛАР ҮЗЛӘРЕ ӘЗЕРЛӘГӘН ПРОЕКТ ЭШЛӘРЕН ЯКЛАРГА ДА ӨЙРӘНӘЛӘР</a:t>
            </a:r>
            <a:endParaRPr lang="tt-RU" sz="8800" dirty="0" smtClean="0">
              <a:solidFill>
                <a:srgbClr val="FFC000"/>
              </a:solidFill>
              <a:latin typeface="Times New Roman" pitchFamily="18" charset="0"/>
              <a:cs typeface="Times New Roman" pitchFamily="18" charset="0"/>
            </a:endParaRPr>
          </a:p>
        </p:txBody>
      </p:sp>
      <p:sp>
        <p:nvSpPr>
          <p:cNvPr id="4" name="Текст 3"/>
          <p:cNvSpPr>
            <a:spLocks noGrp="1"/>
          </p:cNvSpPr>
          <p:nvPr>
            <p:ph type="body" sz="quarter" idx="3"/>
          </p:nvPr>
        </p:nvSpPr>
        <p:spPr>
          <a:xfrm>
            <a:off x="4716016" y="0"/>
            <a:ext cx="4079304" cy="2088232"/>
          </a:xfrm>
        </p:spPr>
        <p:txBody>
          <a:bodyPr anchor="t">
            <a:normAutofit fontScale="25000" lnSpcReduction="20000"/>
          </a:bodyPr>
          <a:lstStyle/>
          <a:p>
            <a:pPr algn="ctr">
              <a:lnSpc>
                <a:spcPct val="120000"/>
              </a:lnSpc>
            </a:pPr>
            <a:r>
              <a:rPr lang="tt-RU" sz="11200" dirty="0" smtClean="0">
                <a:solidFill>
                  <a:srgbClr val="00B050"/>
                </a:solidFill>
                <a:latin typeface="Times New Roman" pitchFamily="18" charset="0"/>
                <a:cs typeface="Times New Roman" pitchFamily="18" charset="0"/>
              </a:rPr>
              <a:t>(ИКТ) МӘГЪЛҮМАТИ КОММУНИКАТИВ ТЕХНОЛОГИЯЛӘРЕН  КУЛЛАНУ – ЗАМАН ТАЛӘБЕ</a:t>
            </a:r>
            <a:endParaRPr lang="ru-RU" sz="11200" dirty="0">
              <a:solidFill>
                <a:srgbClr val="FFC000"/>
              </a:solidFill>
              <a:latin typeface="Times New Roman" pitchFamily="18" charset="0"/>
              <a:cs typeface="Times New Roman" pitchFamily="18" charset="0"/>
            </a:endParaRPr>
          </a:p>
          <a:p>
            <a:endParaRPr lang="ru-RU" sz="2000" dirty="0">
              <a:solidFill>
                <a:srgbClr val="FFC000"/>
              </a:solidFill>
              <a:latin typeface="Times New Roman" pitchFamily="18" charset="0"/>
              <a:cs typeface="Times New Roman" pitchFamily="18" charset="0"/>
            </a:endParaRPr>
          </a:p>
        </p:txBody>
      </p:sp>
      <p:pic>
        <p:nvPicPr>
          <p:cNvPr id="11268" name="Picture 4" descr="C:\Users\Айсылу\Desktop\конкурс учитель года\фото голнара\ДЭРЕС ИКТ.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492896"/>
            <a:ext cx="4320480" cy="417646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492896"/>
            <a:ext cx="446449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329568"/>
      </p:ext>
    </p:extLst>
  </p:cSld>
  <p:clrMapOvr>
    <a:masterClrMapping/>
  </p:clrMapOvr>
  <mc:AlternateContent xmlns:mc="http://schemas.openxmlformats.org/markup-compatibility/2006" xmlns:p14="http://schemas.microsoft.com/office/powerpoint/2010/main">
    <mc:Choice Requires="p14">
      <p:transition spd="slow" p14:dur="1600" advTm="1019">
        <p14:conveyor dir="l"/>
      </p:transition>
    </mc:Choice>
    <mc:Fallback xmlns="">
      <p:transition spd="slow" advTm="1019">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179512" y="116632"/>
            <a:ext cx="4435160" cy="1944216"/>
          </a:xfrm>
        </p:spPr>
        <p:txBody>
          <a:bodyPr anchor="t">
            <a:normAutofit fontScale="25000" lnSpcReduction="20000"/>
          </a:bodyPr>
          <a:lstStyle/>
          <a:p>
            <a:pPr algn="ctr">
              <a:lnSpc>
                <a:spcPct val="120000"/>
              </a:lnSpc>
            </a:pPr>
            <a:r>
              <a:rPr lang="ru-RU" sz="8800" dirty="0" smtClean="0">
                <a:solidFill>
                  <a:srgbClr val="00B050"/>
                </a:solidFill>
                <a:latin typeface="Times New Roman" pitchFamily="18" charset="0"/>
                <a:cs typeface="Times New Roman" pitchFamily="18" charset="0"/>
              </a:rPr>
              <a:t>КВН-ДӘРЕСЛӘР УКУЧЫЛАРНЫ ЭЗЛӘНЕРГӘ, ТАПКАН МАТЕРИАЛЛАРЫН, ЭШЛӘРЕН ЯКЛАРГА ДА ӨЙРӘНӘ</a:t>
            </a:r>
            <a:r>
              <a:rPr lang="tt-RU" sz="8800" dirty="0" smtClean="0">
                <a:solidFill>
                  <a:srgbClr val="00B050"/>
                </a:solidFill>
                <a:latin typeface="Times New Roman" pitchFamily="18" charset="0"/>
                <a:cs typeface="Times New Roman" pitchFamily="18" charset="0"/>
              </a:rPr>
              <a:t>ЛӘР</a:t>
            </a:r>
            <a:endParaRPr lang="tt-RU" sz="8800" dirty="0"/>
          </a:p>
        </p:txBody>
      </p:sp>
      <p:sp>
        <p:nvSpPr>
          <p:cNvPr id="4" name="Текст 3"/>
          <p:cNvSpPr>
            <a:spLocks noGrp="1"/>
          </p:cNvSpPr>
          <p:nvPr>
            <p:ph type="body" sz="quarter" idx="3"/>
          </p:nvPr>
        </p:nvSpPr>
        <p:spPr>
          <a:xfrm>
            <a:off x="4716016" y="116632"/>
            <a:ext cx="4320480" cy="1872208"/>
          </a:xfrm>
        </p:spPr>
        <p:txBody>
          <a:bodyPr anchor="t">
            <a:noAutofit/>
          </a:bodyPr>
          <a:lstStyle/>
          <a:p>
            <a:pPr algn="ctr"/>
            <a:r>
              <a:rPr lang="tt-RU" dirty="0" smtClean="0">
                <a:solidFill>
                  <a:srgbClr val="00B050"/>
                </a:solidFill>
                <a:latin typeface="Times New Roman" pitchFamily="18" charset="0"/>
                <a:cs typeface="Times New Roman" pitchFamily="18" charset="0"/>
              </a:rPr>
              <a:t>СӨЙЛӘМ ТЕЛЕН ҮСТЕРҮ ДӘРЕСЛӘРЕНДӘ СӘНГАТ</a:t>
            </a:r>
            <a:r>
              <a:rPr lang="ru-RU" dirty="0" smtClean="0">
                <a:solidFill>
                  <a:srgbClr val="00B050"/>
                </a:solidFill>
                <a:latin typeface="Times New Roman" pitchFamily="18" charset="0"/>
                <a:cs typeface="Times New Roman" pitchFamily="18" charset="0"/>
              </a:rPr>
              <a:t>ЬЛЕ </a:t>
            </a:r>
            <a:r>
              <a:rPr lang="tt-RU" dirty="0" smtClean="0">
                <a:solidFill>
                  <a:srgbClr val="00B050"/>
                </a:solidFill>
                <a:latin typeface="Times New Roman" pitchFamily="18" charset="0"/>
                <a:cs typeface="Times New Roman" pitchFamily="18" charset="0"/>
              </a:rPr>
              <a:t>СӨЙЛИ БЕЛҮЛӘРЕНӘ АЕРУЧА ИГ</a:t>
            </a:r>
            <a:r>
              <a:rPr lang="ru-RU" dirty="0" smtClean="0">
                <a:solidFill>
                  <a:srgbClr val="00B050"/>
                </a:solidFill>
                <a:latin typeface="Times New Roman" pitchFamily="18" charset="0"/>
                <a:cs typeface="Times New Roman" pitchFamily="18" charset="0"/>
              </a:rPr>
              <a:t>ЪТИБАР КИР</a:t>
            </a:r>
            <a:r>
              <a:rPr lang="tt-RU" dirty="0" smtClean="0">
                <a:solidFill>
                  <a:srgbClr val="00B050"/>
                </a:solidFill>
                <a:latin typeface="Times New Roman" pitchFamily="18" charset="0"/>
                <a:cs typeface="Times New Roman" pitchFamily="18" charset="0"/>
              </a:rPr>
              <a:t>ӘК</a:t>
            </a:r>
          </a:p>
        </p:txBody>
      </p:sp>
      <p:pic>
        <p:nvPicPr>
          <p:cNvPr id="11267" name="Picture 3" descr="C:\Users\Айсылу\Desktop\конкурс учитель года\фото голнара\КВН ДЭРЕС.jpg"/>
          <p:cNvPicPr>
            <a:picLocks noChangeAspect="1" noChangeArrowheads="1"/>
          </p:cNvPicPr>
          <p:nvPr/>
        </p:nvPicPr>
        <p:blipFill rotWithShape="1">
          <a:blip r:embed="rId3">
            <a:extLst>
              <a:ext uri="{28A0092B-C50C-407E-A947-70E740481C1C}">
                <a14:useLocalDpi xmlns:a14="http://schemas.microsoft.com/office/drawing/2010/main" val="0"/>
              </a:ext>
            </a:extLst>
          </a:blip>
          <a:srcRect l="7860" r="10267" b="19733"/>
          <a:stretch/>
        </p:blipFill>
        <p:spPr bwMode="auto">
          <a:xfrm>
            <a:off x="117944" y="2060848"/>
            <a:ext cx="4382048" cy="442518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2060848"/>
            <a:ext cx="2015851" cy="4425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2060848"/>
            <a:ext cx="2448272" cy="4425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5460630"/>
      </p:ext>
    </p:extLst>
  </p:cSld>
  <p:clrMapOvr>
    <a:masterClrMapping/>
  </p:clrMapOvr>
  <mc:AlternateContent xmlns:mc="http://schemas.openxmlformats.org/markup-compatibility/2006" xmlns:p14="http://schemas.microsoft.com/office/powerpoint/2010/main">
    <mc:Choice Requires="p14">
      <p:transition spd="slow" p14:dur="1600" advTm="574">
        <p14:conveyor dir="l"/>
      </p:transition>
    </mc:Choice>
    <mc:Fallback xmlns="">
      <p:transition spd="slow" advTm="574">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08504" cy="1556792"/>
          </a:xfrm>
        </p:spPr>
        <p:style>
          <a:lnRef idx="1">
            <a:schemeClr val="accent1"/>
          </a:lnRef>
          <a:fillRef idx="2">
            <a:schemeClr val="accent1"/>
          </a:fillRef>
          <a:effectRef idx="1">
            <a:schemeClr val="accent1"/>
          </a:effectRef>
          <a:fontRef idx="minor">
            <a:schemeClr val="dk1"/>
          </a:fontRef>
        </p:style>
        <p:txBody>
          <a:bodyPr anchor="t">
            <a:noAutofit/>
          </a:bodyPr>
          <a:lstStyle/>
          <a:p>
            <a:r>
              <a:rPr lang="ru-RU" sz="2400" dirty="0" smtClean="0">
                <a:solidFill>
                  <a:srgbClr val="FF0000"/>
                </a:solidFill>
                <a:latin typeface="Times New Roman" pitchFamily="18" charset="0"/>
                <a:cs typeface="Times New Roman" pitchFamily="18" charset="0"/>
              </a:rPr>
              <a:t>УКУ ЕЛЫ АХЫРЫНДА «УКУЧЫЛАРНЫҢ БЕЛЕМНӘРЕНӘ КУЕЛГАН ТАЛӘПЛӘР» ДИГӘН ДОКУЕНТКА НИГЕЗЛӘНЕП, ИМТИХАН ФОРМАСЫНДА БАЛАЛАРНЫҢ БЕЛЕМНӘРЕН ТИКШЕРӘМ</a:t>
            </a:r>
            <a:endParaRPr lang="ru-RU" sz="2400"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a:xfrm>
            <a:off x="0" y="1484784"/>
            <a:ext cx="9144000" cy="5257800"/>
          </a:xfrm>
        </p:spPr>
        <p:style>
          <a:lnRef idx="1">
            <a:schemeClr val="accent1"/>
          </a:lnRef>
          <a:fillRef idx="2">
            <a:schemeClr val="accent1"/>
          </a:fillRef>
          <a:effectRef idx="1">
            <a:schemeClr val="accent1"/>
          </a:effectRef>
          <a:fontRef idx="minor">
            <a:schemeClr val="dk1"/>
          </a:fontRef>
        </p:style>
        <p:txBody>
          <a:bodyPr numCol="2">
            <a:noAutofit/>
          </a:bodyPr>
          <a:lstStyle/>
          <a:p>
            <a:r>
              <a:rPr lang="ru-RU" sz="1600" b="1" u="sng" dirty="0">
                <a:solidFill>
                  <a:srgbClr val="7030A0"/>
                </a:solidFill>
                <a:latin typeface="Times New Roman" pitchFamily="18" charset="0"/>
                <a:cs typeface="Times New Roman" pitchFamily="18" charset="0"/>
              </a:rPr>
              <a:t>4   </a:t>
            </a:r>
            <a:r>
              <a:rPr lang="ru-RU" sz="1600" b="1" u="sng" dirty="0" err="1">
                <a:solidFill>
                  <a:srgbClr val="7030A0"/>
                </a:solidFill>
                <a:latin typeface="Times New Roman" pitchFamily="18" charset="0"/>
                <a:cs typeface="Times New Roman" pitchFamily="18" charset="0"/>
              </a:rPr>
              <a:t>нче</a:t>
            </a:r>
            <a:r>
              <a:rPr lang="ru-RU" sz="1600" b="1" u="sng" dirty="0">
                <a:solidFill>
                  <a:srgbClr val="7030A0"/>
                </a:solidFill>
                <a:latin typeface="Times New Roman" pitchFamily="18" charset="0"/>
                <a:cs typeface="Times New Roman" pitchFamily="18" charset="0"/>
              </a:rPr>
              <a:t> </a:t>
            </a:r>
            <a:r>
              <a:rPr lang="ru-RU" sz="1600" b="1" u="sng" dirty="0" err="1" smtClean="0">
                <a:solidFill>
                  <a:srgbClr val="7030A0"/>
                </a:solidFill>
                <a:latin typeface="Times New Roman" pitchFamily="18" charset="0"/>
                <a:cs typeface="Times New Roman" pitchFamily="18" charset="0"/>
              </a:rPr>
              <a:t>сыйныф</a:t>
            </a:r>
            <a:r>
              <a:rPr lang="en-US" sz="1600" b="1" u="sng" dirty="0" smtClean="0">
                <a:solidFill>
                  <a:srgbClr val="7030A0"/>
                </a:solidFill>
                <a:latin typeface="Times New Roman" pitchFamily="18" charset="0"/>
                <a:cs typeface="Times New Roman" pitchFamily="18" charset="0"/>
              </a:rPr>
              <a:t>  </a:t>
            </a:r>
            <a:r>
              <a:rPr lang="ru-RU" sz="1600" b="1" u="sng" dirty="0" smtClean="0">
                <a:solidFill>
                  <a:srgbClr val="7030A0"/>
                </a:solidFill>
                <a:latin typeface="Times New Roman" pitchFamily="18" charset="0"/>
                <a:cs typeface="Times New Roman" pitchFamily="18" charset="0"/>
              </a:rPr>
              <a:t>ТАТАР ТЕЛЕ</a:t>
            </a:r>
            <a:endParaRPr lang="ru-RU" sz="1400" dirty="0" smtClean="0">
              <a:latin typeface="Times New Roman" pitchFamily="18" charset="0"/>
              <a:cs typeface="Times New Roman" pitchFamily="18" charset="0"/>
            </a:endParaRPr>
          </a:p>
          <a:p>
            <a:r>
              <a:rPr lang="ru-RU" sz="1400" dirty="0" smtClean="0">
                <a:solidFill>
                  <a:srgbClr val="7030A0"/>
                </a:solidFill>
                <a:latin typeface="Times New Roman" pitchFamily="18" charset="0"/>
                <a:cs typeface="Times New Roman" pitchFamily="18" charset="0"/>
              </a:rPr>
              <a:t>1.ИСЕМ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Сораулары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килешләре</a:t>
            </a:r>
            <a:r>
              <a:rPr lang="ru-RU" sz="1400" dirty="0">
                <a:solidFill>
                  <a:srgbClr val="7030A0"/>
                </a:solidFill>
                <a:latin typeface="Times New Roman" pitchFamily="18" charset="0"/>
                <a:cs typeface="Times New Roman" pitchFamily="18" charset="0"/>
              </a:rPr>
              <a:t>; саны; </a:t>
            </a:r>
            <a:r>
              <a:rPr lang="ru-RU" sz="1400" dirty="0" err="1">
                <a:solidFill>
                  <a:srgbClr val="7030A0"/>
                </a:solidFill>
                <a:latin typeface="Times New Roman" pitchFamily="18" charset="0"/>
                <a:cs typeface="Times New Roman" pitchFamily="18" charset="0"/>
              </a:rPr>
              <a:t>ялгызлык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уртаклык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исемнәр.Җөмләдәге</a:t>
            </a:r>
            <a:r>
              <a:rPr lang="ru-RU" sz="1400" dirty="0">
                <a:solidFill>
                  <a:srgbClr val="7030A0"/>
                </a:solidFill>
                <a:latin typeface="Times New Roman" pitchFamily="18" charset="0"/>
                <a:cs typeface="Times New Roman" pitchFamily="18" charset="0"/>
              </a:rPr>
              <a:t> роле.</a:t>
            </a: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Исемнәрне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тикшерү</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2.СЫЙФАТ</a:t>
            </a: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Сораулары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дәрәҗәләре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нәрсәне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белдерә</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Сыйфатларны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тикшерү</a:t>
            </a:r>
            <a:r>
              <a:rPr lang="ru-RU" sz="1400" dirty="0">
                <a:solidFill>
                  <a:srgbClr val="7030A0"/>
                </a:solidFill>
                <a:latin typeface="Times New Roman" pitchFamily="18" charset="0"/>
                <a:cs typeface="Times New Roman" pitchFamily="18" charset="0"/>
              </a:rPr>
              <a:t>.</a:t>
            </a:r>
          </a:p>
          <a:p>
            <a:r>
              <a:rPr lang="ru-RU" sz="1400" dirty="0" err="1">
                <a:solidFill>
                  <a:srgbClr val="7030A0"/>
                </a:solidFill>
                <a:latin typeface="Times New Roman" pitchFamily="18" charset="0"/>
                <a:cs typeface="Times New Roman" pitchFamily="18" charset="0"/>
              </a:rPr>
              <a:t>З.ФИГЫЛь</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Кагыйдәсе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сорулары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заты</a:t>
            </a:r>
            <a:r>
              <a:rPr lang="ru-RU" sz="1400" dirty="0">
                <a:solidFill>
                  <a:srgbClr val="7030A0"/>
                </a:solidFill>
                <a:latin typeface="Times New Roman" pitchFamily="18" charset="0"/>
                <a:cs typeface="Times New Roman" pitchFamily="18" charset="0"/>
              </a:rPr>
              <a:t>-саны; </a:t>
            </a:r>
            <a:r>
              <a:rPr lang="ru-RU" sz="1400" dirty="0" err="1">
                <a:solidFill>
                  <a:srgbClr val="7030A0"/>
                </a:solidFill>
                <a:latin typeface="Times New Roman" pitchFamily="18" charset="0"/>
                <a:cs typeface="Times New Roman" pitchFamily="18" charset="0"/>
              </a:rPr>
              <a:t>барлык-юклык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формалары</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Хикәя</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фигыльләрнең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заманнар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белән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төрләнүе</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a:t>
            </a:r>
            <a:r>
              <a:rPr lang="ru-RU" sz="1400" dirty="0" err="1">
                <a:solidFill>
                  <a:srgbClr val="7030A0"/>
                </a:solidFill>
                <a:latin typeface="Times New Roman" pitchFamily="18" charset="0"/>
                <a:cs typeface="Times New Roman" pitchFamily="18" charset="0"/>
              </a:rPr>
              <a:t>Боерык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фигыль</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зат</a:t>
            </a:r>
            <a:r>
              <a:rPr lang="ru-RU" sz="1400" dirty="0">
                <a:solidFill>
                  <a:srgbClr val="7030A0"/>
                </a:solidFill>
                <a:latin typeface="Times New Roman" pitchFamily="18" charset="0"/>
                <a:cs typeface="Times New Roman" pitchFamily="18" charset="0"/>
              </a:rPr>
              <a:t>-сан </a:t>
            </a:r>
            <a:r>
              <a:rPr lang="ru-RU" sz="1400" dirty="0" err="1">
                <a:solidFill>
                  <a:srgbClr val="7030A0"/>
                </a:solidFill>
                <a:latin typeface="Times New Roman" pitchFamily="18" charset="0"/>
                <a:cs typeface="Times New Roman" pitchFamily="18" charset="0"/>
              </a:rPr>
              <a:t>белщн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төрләнүе,барлык-юклык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формалары</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4.3АТ АЛМАШЛЫКЛАРЫ.</a:t>
            </a:r>
          </a:p>
          <a:p>
            <a:r>
              <a:rPr lang="ru-RU" sz="1400" dirty="0" err="1">
                <a:solidFill>
                  <a:srgbClr val="7030A0"/>
                </a:solidFill>
                <a:latin typeface="Times New Roman" pitchFamily="18" charset="0"/>
                <a:cs typeface="Times New Roman" pitchFamily="18" charset="0"/>
              </a:rPr>
              <a:t>Зат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алм-рының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килешләр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белән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төрләнүе</a:t>
            </a:r>
            <a:r>
              <a:rPr lang="ru-RU" sz="1400" dirty="0">
                <a:solidFill>
                  <a:srgbClr val="7030A0"/>
                </a:solidFill>
                <a:latin typeface="Times New Roman" pitchFamily="18" charset="0"/>
                <a:cs typeface="Times New Roman" pitchFamily="18" charset="0"/>
              </a:rPr>
              <a:t>.</a:t>
            </a:r>
          </a:p>
          <a:p>
            <a:r>
              <a:rPr lang="ru-RU" sz="1400" dirty="0" err="1">
                <a:solidFill>
                  <a:srgbClr val="7030A0"/>
                </a:solidFill>
                <a:latin typeface="Times New Roman" pitchFamily="18" charset="0"/>
                <a:cs typeface="Times New Roman" pitchFamily="18" charset="0"/>
              </a:rPr>
              <a:t>Зат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алм-рын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тикшерү</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5.  РӘВЕШ.</a:t>
            </a:r>
          </a:p>
          <a:p>
            <a:r>
              <a:rPr lang="ru-RU" sz="1400" dirty="0">
                <a:solidFill>
                  <a:srgbClr val="7030A0"/>
                </a:solidFill>
                <a:latin typeface="Times New Roman" pitchFamily="18" charset="0"/>
                <a:cs typeface="Times New Roman" pitchFamily="18" charset="0"/>
              </a:rPr>
              <a:t>6.  САН.</a:t>
            </a:r>
          </a:p>
          <a:p>
            <a:r>
              <a:rPr lang="ru-RU" sz="1400" dirty="0">
                <a:solidFill>
                  <a:srgbClr val="7030A0"/>
                </a:solidFill>
                <a:latin typeface="Times New Roman" pitchFamily="18" charset="0"/>
                <a:cs typeface="Times New Roman" pitchFamily="18" charset="0"/>
              </a:rPr>
              <a:t>7.СҮЗ ТӨЗЕЛЕШЕ.</a:t>
            </a:r>
          </a:p>
          <a:p>
            <a:r>
              <a:rPr lang="ru-RU" sz="1400" dirty="0">
                <a:solidFill>
                  <a:srgbClr val="7030A0"/>
                </a:solidFill>
                <a:latin typeface="Times New Roman" pitchFamily="18" charset="0"/>
                <a:cs typeface="Times New Roman" pitchFamily="18" charset="0"/>
              </a:rPr>
              <a:t>1).</a:t>
            </a:r>
            <a:r>
              <a:rPr lang="ru-RU" sz="1400" dirty="0" err="1">
                <a:solidFill>
                  <a:srgbClr val="7030A0"/>
                </a:solidFill>
                <a:latin typeface="Times New Roman" pitchFamily="18" charset="0"/>
                <a:cs typeface="Times New Roman" pitchFamily="18" charset="0"/>
              </a:rPr>
              <a:t>Тамыр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Кушымча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Ясагыч</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кушымча</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2.)</a:t>
            </a:r>
            <a:r>
              <a:rPr lang="ru-RU" sz="1400" dirty="0" err="1">
                <a:solidFill>
                  <a:srgbClr val="7030A0"/>
                </a:solidFill>
                <a:latin typeface="Times New Roman" pitchFamily="18" charset="0"/>
                <a:cs typeface="Times New Roman" pitchFamily="18" charset="0"/>
              </a:rPr>
              <a:t>Кушма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сүзләр</a:t>
            </a:r>
            <a:r>
              <a:rPr lang="ru-RU" sz="1400" dirty="0" smtClean="0">
                <a:solidFill>
                  <a:srgbClr val="7030A0"/>
                </a:solidFill>
                <a:latin typeface="Times New Roman" pitchFamily="18" charset="0"/>
                <a:cs typeface="Times New Roman" pitchFamily="18" charset="0"/>
              </a:rPr>
              <a:t>.</a:t>
            </a:r>
            <a:endParaRPr lang="en-US" sz="1400" dirty="0" smtClean="0">
              <a:solidFill>
                <a:srgbClr val="7030A0"/>
              </a:solidFill>
              <a:latin typeface="Times New Roman" pitchFamily="18" charset="0"/>
              <a:cs typeface="Times New Roman" pitchFamily="18" charset="0"/>
            </a:endParaRPr>
          </a:p>
          <a:p>
            <a:endParaRPr lang="en-US" sz="1400" dirty="0">
              <a:solidFill>
                <a:srgbClr val="7030A0"/>
              </a:solidFill>
              <a:latin typeface="Times New Roman" pitchFamily="18" charset="0"/>
              <a:cs typeface="Times New Roman" pitchFamily="18" charset="0"/>
            </a:endParaRPr>
          </a:p>
          <a:p>
            <a:pPr marL="0" indent="0">
              <a:buNone/>
            </a:pPr>
            <a:r>
              <a:rPr lang="ru-RU" sz="1600" b="1" dirty="0" smtClean="0">
                <a:solidFill>
                  <a:srgbClr val="7030A0"/>
                </a:solidFill>
                <a:latin typeface="Times New Roman" pitchFamily="18" charset="0"/>
                <a:cs typeface="Times New Roman" pitchFamily="18" charset="0"/>
              </a:rPr>
              <a:t>СҮЗ </a:t>
            </a:r>
            <a:r>
              <a:rPr lang="ru-RU" sz="1600" b="1" dirty="0">
                <a:solidFill>
                  <a:srgbClr val="7030A0"/>
                </a:solidFill>
                <a:latin typeface="Times New Roman" pitchFamily="18" charset="0"/>
                <a:cs typeface="Times New Roman" pitchFamily="18" charset="0"/>
              </a:rPr>
              <a:t>ТӨРКЕМНӘРЕ</a:t>
            </a:r>
            <a:endParaRPr lang="en-US" sz="1600" b="1" dirty="0">
              <a:solidFill>
                <a:srgbClr val="7030A0"/>
              </a:solidFill>
              <a:latin typeface="Times New Roman" pitchFamily="18" charset="0"/>
              <a:cs typeface="Times New Roman" pitchFamily="18" charset="0"/>
            </a:endParaRPr>
          </a:p>
          <a:p>
            <a:pPr marL="0" indent="0">
              <a:buNone/>
            </a:pPr>
            <a:r>
              <a:rPr lang="ru-RU" sz="1400" dirty="0" smtClean="0">
                <a:solidFill>
                  <a:srgbClr val="7030A0"/>
                </a:solidFill>
                <a:latin typeface="Times New Roman" pitchFamily="18" charset="0"/>
                <a:cs typeface="Times New Roman" pitchFamily="18" charset="0"/>
              </a:rPr>
              <a:t>3</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Парлы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сүзләр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4). </a:t>
            </a:r>
            <a:r>
              <a:rPr lang="ru-RU" sz="1400" dirty="0" err="1">
                <a:solidFill>
                  <a:srgbClr val="7030A0"/>
                </a:solidFill>
                <a:latin typeface="Times New Roman" pitchFamily="18" charset="0"/>
                <a:cs typeface="Times New Roman" pitchFamily="18" charset="0"/>
              </a:rPr>
              <a:t>Тезмә</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сүзләр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8.СҮЗ.</a:t>
            </a:r>
          </a:p>
          <a:p>
            <a:r>
              <a:rPr lang="ru-RU" sz="1400" dirty="0">
                <a:solidFill>
                  <a:srgbClr val="7030A0"/>
                </a:solidFill>
                <a:latin typeface="Times New Roman" pitchFamily="18" charset="0"/>
                <a:cs typeface="Times New Roman" pitchFamily="18" charset="0"/>
              </a:rPr>
              <a:t>1).</a:t>
            </a:r>
            <a:r>
              <a:rPr lang="ru-RU" sz="1400" dirty="0" err="1">
                <a:solidFill>
                  <a:srgbClr val="7030A0"/>
                </a:solidFill>
                <a:latin typeface="Times New Roman" pitchFamily="18" charset="0"/>
                <a:cs typeface="Times New Roman" pitchFamily="18" charset="0"/>
              </a:rPr>
              <a:t>Бер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мәгънәле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сүзләр,күп</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мәгънәле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сүзләр</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2). </a:t>
            </a:r>
            <a:r>
              <a:rPr lang="ru-RU" sz="1400" dirty="0" err="1">
                <a:solidFill>
                  <a:srgbClr val="7030A0"/>
                </a:solidFill>
                <a:latin typeface="Times New Roman" pitchFamily="18" charset="0"/>
                <a:cs typeface="Times New Roman" pitchFamily="18" charset="0"/>
              </a:rPr>
              <a:t>Сүзнең</a:t>
            </a:r>
            <a:r>
              <a:rPr lang="ru-RU" sz="1400" dirty="0">
                <a:solidFill>
                  <a:srgbClr val="7030A0"/>
                </a:solidFill>
                <a:latin typeface="Times New Roman" pitchFamily="18" charset="0"/>
                <a:cs typeface="Times New Roman" pitchFamily="18" charset="0"/>
              </a:rPr>
              <a:t> туры </a:t>
            </a:r>
            <a:r>
              <a:rPr lang="ru-RU" sz="1400" dirty="0" err="1">
                <a:solidFill>
                  <a:srgbClr val="7030A0"/>
                </a:solidFill>
                <a:latin typeface="Times New Roman" pitchFamily="18" charset="0"/>
                <a:cs typeface="Times New Roman" pitchFamily="18" charset="0"/>
              </a:rPr>
              <a:t>һәм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күчерелмә</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мәгүнәсе</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3).</a:t>
            </a:r>
            <a:r>
              <a:rPr lang="ru-RU" sz="1400" dirty="0" err="1">
                <a:solidFill>
                  <a:srgbClr val="7030A0"/>
                </a:solidFill>
                <a:latin typeface="Times New Roman" pitchFamily="18" charset="0"/>
                <a:cs typeface="Times New Roman" pitchFamily="18" charset="0"/>
              </a:rPr>
              <a:t>Синонимнар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4).</a:t>
            </a:r>
            <a:r>
              <a:rPr lang="ru-RU" sz="1400" dirty="0" err="1">
                <a:solidFill>
                  <a:srgbClr val="7030A0"/>
                </a:solidFill>
                <a:latin typeface="Times New Roman" pitchFamily="18" charset="0"/>
                <a:cs typeface="Times New Roman" pitchFamily="18" charset="0"/>
              </a:rPr>
              <a:t>Антонимнар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5).</a:t>
            </a:r>
            <a:r>
              <a:rPr lang="ru-RU" sz="1400" dirty="0" err="1">
                <a:solidFill>
                  <a:srgbClr val="7030A0"/>
                </a:solidFill>
                <a:latin typeface="Times New Roman" pitchFamily="18" charset="0"/>
                <a:cs typeface="Times New Roman" pitchFamily="18" charset="0"/>
              </a:rPr>
              <a:t>Омонимнар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9.ҖӨМЛӘ. ҖӨМЛӘ КИСӘКЛӘРЕ.</a:t>
            </a:r>
          </a:p>
          <a:p>
            <a:r>
              <a:rPr lang="ru-RU" sz="1400" dirty="0">
                <a:solidFill>
                  <a:srgbClr val="7030A0"/>
                </a:solidFill>
                <a:latin typeface="Times New Roman" pitchFamily="18" charset="0"/>
                <a:cs typeface="Times New Roman" pitchFamily="18" charset="0"/>
              </a:rPr>
              <a:t>1).Баш </a:t>
            </a:r>
            <a:r>
              <a:rPr lang="ru-RU" sz="1400" dirty="0" err="1">
                <a:solidFill>
                  <a:srgbClr val="7030A0"/>
                </a:solidFill>
                <a:latin typeface="Times New Roman" pitchFamily="18" charset="0"/>
                <a:cs typeface="Times New Roman" pitchFamily="18" charset="0"/>
              </a:rPr>
              <a:t>кисәкләр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ия</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хәбәр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2). </a:t>
            </a:r>
            <a:r>
              <a:rPr lang="ru-RU" sz="1400" dirty="0" err="1">
                <a:solidFill>
                  <a:srgbClr val="7030A0"/>
                </a:solidFill>
                <a:latin typeface="Times New Roman" pitchFamily="18" charset="0"/>
                <a:cs typeface="Times New Roman" pitchFamily="18" charset="0"/>
              </a:rPr>
              <a:t>Иярчен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кисәкләр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аергыч</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тәмамлык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хәл</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3). </a:t>
            </a:r>
            <a:r>
              <a:rPr lang="ru-RU" sz="1400" dirty="0" err="1">
                <a:solidFill>
                  <a:srgbClr val="7030A0"/>
                </a:solidFill>
                <a:latin typeface="Times New Roman" pitchFamily="18" charset="0"/>
                <a:cs typeface="Times New Roman" pitchFamily="18" charset="0"/>
              </a:rPr>
              <a:t>Гади</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һәм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кушма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җөмләләр</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4).ҖӨМЛӘЛӘРНЕ ТИКШЕРҮ.(</a:t>
            </a:r>
            <a:r>
              <a:rPr lang="ru-RU" sz="1400" dirty="0" err="1">
                <a:solidFill>
                  <a:srgbClr val="7030A0"/>
                </a:solidFill>
                <a:latin typeface="Times New Roman" pitchFamily="18" charset="0"/>
                <a:cs typeface="Times New Roman" pitchFamily="18" charset="0"/>
              </a:rPr>
              <a:t>сүз</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төркеме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һәм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җөмлә</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кисәге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ягыннан</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5).</a:t>
            </a:r>
            <a:r>
              <a:rPr lang="ru-RU" sz="1400" dirty="0" err="1">
                <a:solidFill>
                  <a:srgbClr val="7030A0"/>
                </a:solidFill>
                <a:latin typeface="Times New Roman" pitchFamily="18" charset="0"/>
                <a:cs typeface="Times New Roman" pitchFamily="18" charset="0"/>
              </a:rPr>
              <a:t>Җөмләләрнең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схемасын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төзү</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10. СҮЗТЕЗМӘ. </a:t>
            </a:r>
            <a:r>
              <a:rPr lang="ru-RU" sz="1400" dirty="0" err="1">
                <a:solidFill>
                  <a:srgbClr val="7030A0"/>
                </a:solidFill>
                <a:latin typeface="Times New Roman" pitchFamily="18" charset="0"/>
                <a:cs typeface="Times New Roman" pitchFamily="18" charset="0"/>
              </a:rPr>
              <a:t>Сүзтезмәләрдә</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сүз</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төркемнәре</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11. ТИҢДӘШ КИСӘКЛӘР.</a:t>
            </a:r>
          </a:p>
          <a:p>
            <a:r>
              <a:rPr lang="ru-RU" sz="1400" dirty="0">
                <a:solidFill>
                  <a:srgbClr val="7030A0"/>
                </a:solidFill>
                <a:latin typeface="Times New Roman" pitchFamily="18" charset="0"/>
                <a:cs typeface="Times New Roman" pitchFamily="18" charset="0"/>
              </a:rPr>
              <a:t>12. ТЕКСТ. ТЕКСТ ТӨРЛӘРЕ. ПЛАН.</a:t>
            </a:r>
          </a:p>
          <a:p>
            <a:r>
              <a:rPr lang="ru-RU" sz="1400" dirty="0">
                <a:solidFill>
                  <a:srgbClr val="7030A0"/>
                </a:solidFill>
                <a:latin typeface="Times New Roman" pitchFamily="18" charset="0"/>
                <a:cs typeface="Times New Roman" pitchFamily="18" charset="0"/>
              </a:rPr>
              <a:t>13. КИСӘКЧӘЛӘР.</a:t>
            </a:r>
          </a:p>
          <a:p>
            <a:r>
              <a:rPr lang="ru-RU" sz="1400" dirty="0">
                <a:solidFill>
                  <a:srgbClr val="7030A0"/>
                </a:solidFill>
                <a:latin typeface="Times New Roman" pitchFamily="18" charset="0"/>
                <a:cs typeface="Times New Roman" pitchFamily="18" charset="0"/>
              </a:rPr>
              <a:t>14. БӘЙЛЕКЛӘР.</a:t>
            </a:r>
          </a:p>
          <a:p>
            <a:endParaRPr lang="ru-RU" sz="1400"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422162189"/>
      </p:ext>
    </p:extLst>
  </p:cSld>
  <p:clrMapOvr>
    <a:masterClrMapping/>
  </p:clrMapOvr>
  <mc:AlternateContent xmlns:mc="http://schemas.openxmlformats.org/markup-compatibility/2006" xmlns:p14="http://schemas.microsoft.com/office/powerpoint/2010/main">
    <mc:Choice Requires="p14">
      <p:transition spd="slow" p14:dur="1600" advTm="450">
        <p14:conveyor dir="l"/>
      </p:transition>
    </mc:Choice>
    <mc:Fallback xmlns="">
      <p:transition spd="slow" advTm="45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08504" cy="1008112"/>
          </a:xfrm>
        </p:spPr>
        <p:style>
          <a:lnRef idx="1">
            <a:schemeClr val="accent1"/>
          </a:lnRef>
          <a:fillRef idx="2">
            <a:schemeClr val="accent1"/>
          </a:fillRef>
          <a:effectRef idx="1">
            <a:schemeClr val="accent1"/>
          </a:effectRef>
          <a:fontRef idx="minor">
            <a:schemeClr val="dk1"/>
          </a:fontRef>
        </p:style>
        <p:txBody>
          <a:bodyPr anchor="t">
            <a:noAutofit/>
          </a:bodyPr>
          <a:lstStyle/>
          <a:p>
            <a:r>
              <a:rPr lang="ru-RU" sz="2400" dirty="0" smtClean="0">
                <a:solidFill>
                  <a:srgbClr val="FF0000"/>
                </a:solidFill>
                <a:latin typeface="Times New Roman" pitchFamily="18" charset="0"/>
                <a:cs typeface="Times New Roman" pitchFamily="18" charset="0"/>
              </a:rPr>
              <a:t>УКУЧЫЛАРНЫҢ БЕЛЕМНӘРЕН ДАИМИ ТИКШЕРЕП ТОРУ БЕЛЕМНЕҢ СЫЙФАТЫН КҮТӘРӘ</a:t>
            </a:r>
            <a:endParaRPr lang="ru-RU" sz="2400"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a:xfrm>
            <a:off x="0" y="1052736"/>
            <a:ext cx="9036496" cy="5805264"/>
          </a:xfrm>
        </p:spPr>
        <p:style>
          <a:lnRef idx="1">
            <a:schemeClr val="accent1"/>
          </a:lnRef>
          <a:fillRef idx="2">
            <a:schemeClr val="accent1"/>
          </a:fillRef>
          <a:effectRef idx="1">
            <a:schemeClr val="accent1"/>
          </a:effectRef>
          <a:fontRef idx="minor">
            <a:schemeClr val="dk1"/>
          </a:fontRef>
        </p:style>
        <p:txBody>
          <a:bodyPr numCol="2">
            <a:noAutofit/>
          </a:bodyPr>
          <a:lstStyle/>
          <a:p>
            <a:pPr marL="0" indent="0">
              <a:buNone/>
            </a:pPr>
            <a:r>
              <a:rPr lang="ru-RU" sz="1400" b="1" u="sng" dirty="0" smtClean="0">
                <a:solidFill>
                  <a:schemeClr val="tx2">
                    <a:lumMod val="75000"/>
                  </a:schemeClr>
                </a:solidFill>
                <a:latin typeface="Times New Roman" pitchFamily="18" charset="0"/>
                <a:cs typeface="Times New Roman" pitchFamily="18" charset="0"/>
              </a:rPr>
              <a:t>4 НЧЕ </a:t>
            </a:r>
            <a:r>
              <a:rPr lang="ru-RU" sz="1400" b="1" u="sng" dirty="0">
                <a:solidFill>
                  <a:schemeClr val="tx2">
                    <a:lumMod val="75000"/>
                  </a:schemeClr>
                </a:solidFill>
                <a:latin typeface="Times New Roman" pitchFamily="18" charset="0"/>
                <a:cs typeface="Times New Roman" pitchFamily="18" charset="0"/>
              </a:rPr>
              <a:t>СЫЙНЫФ       МАТЕМАТИКА                                         </a:t>
            </a:r>
          </a:p>
          <a:p>
            <a:pPr marL="0" indent="0">
              <a:buNone/>
            </a:pPr>
            <a:r>
              <a:rPr lang="ru-RU" sz="1400" dirty="0">
                <a:solidFill>
                  <a:srgbClr val="7030A0"/>
                </a:solidFill>
                <a:latin typeface="Times New Roman" pitchFamily="18" charset="0"/>
                <a:cs typeface="Times New Roman" pitchFamily="18" charset="0"/>
              </a:rPr>
              <a:t>1. НУМЕРАЦИЯ</a:t>
            </a:r>
          </a:p>
          <a:p>
            <a:pPr marL="0" indent="0">
              <a:buNone/>
            </a:pPr>
            <a:r>
              <a:rPr lang="ru-RU" sz="1400" dirty="0" err="1">
                <a:solidFill>
                  <a:srgbClr val="7030A0"/>
                </a:solidFill>
                <a:latin typeface="Times New Roman" pitchFamily="18" charset="0"/>
                <a:cs typeface="Times New Roman" pitchFamily="18" charset="0"/>
              </a:rPr>
              <a:t>Саннарны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классларга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бүлү</a:t>
            </a:r>
            <a:r>
              <a:rPr lang="ru-RU" sz="1400" dirty="0">
                <a:solidFill>
                  <a:srgbClr val="7030A0"/>
                </a:solidFill>
                <a:latin typeface="Times New Roman" pitchFamily="18" charset="0"/>
                <a:cs typeface="Times New Roman" pitchFamily="18" charset="0"/>
              </a:rPr>
              <a:t> (млн.-нар , млрд-</a:t>
            </a:r>
            <a:r>
              <a:rPr lang="ru-RU" sz="1400" dirty="0" err="1">
                <a:solidFill>
                  <a:srgbClr val="7030A0"/>
                </a:solidFill>
                <a:latin typeface="Times New Roman" pitchFamily="18" charset="0"/>
                <a:cs typeface="Times New Roman" pitchFamily="18" charset="0"/>
              </a:rPr>
              <a:t>лар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меңнәр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бер</a:t>
            </a:r>
            <a:r>
              <a:rPr lang="ru-RU" sz="1400" dirty="0">
                <a:solidFill>
                  <a:srgbClr val="7030A0"/>
                </a:solidFill>
                <a:latin typeface="Times New Roman" pitchFamily="18" charset="0"/>
                <a:cs typeface="Times New Roman" pitchFamily="18" charset="0"/>
              </a:rPr>
              <a:t>-р </a:t>
            </a:r>
            <a:r>
              <a:rPr lang="ru-RU" sz="1400" dirty="0" err="1">
                <a:solidFill>
                  <a:srgbClr val="7030A0"/>
                </a:solidFill>
                <a:latin typeface="Times New Roman" pitchFamily="18" charset="0"/>
                <a:cs typeface="Times New Roman" pitchFamily="18" charset="0"/>
              </a:rPr>
              <a:t>кл-сы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разрядларга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таркату</a:t>
            </a:r>
            <a:r>
              <a:rPr lang="ru-RU" sz="1400" dirty="0">
                <a:solidFill>
                  <a:srgbClr val="7030A0"/>
                </a:solidFill>
                <a:latin typeface="Times New Roman" pitchFamily="18" charset="0"/>
                <a:cs typeface="Times New Roman" pitchFamily="18" charset="0"/>
              </a:rPr>
              <a:t>. Разряд </a:t>
            </a:r>
            <a:r>
              <a:rPr lang="ru-RU" sz="1400" dirty="0" err="1">
                <a:solidFill>
                  <a:srgbClr val="7030A0"/>
                </a:solidFill>
                <a:latin typeface="Times New Roman" pitchFamily="18" charset="0"/>
                <a:cs typeface="Times New Roman" pitchFamily="18" charset="0"/>
              </a:rPr>
              <a:t>кушылучылары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Гамәлләрне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башкару</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тәртибе</a:t>
            </a:r>
            <a:r>
              <a:rPr lang="ru-RU" sz="1400" dirty="0">
                <a:solidFill>
                  <a:srgbClr val="7030A0"/>
                </a:solidFill>
                <a:latin typeface="Times New Roman" pitchFamily="18" charset="0"/>
                <a:cs typeface="Times New Roman" pitchFamily="18" charset="0"/>
              </a:rPr>
              <a:t>.                                                                               </a:t>
            </a:r>
          </a:p>
          <a:p>
            <a:pPr marL="0" indent="0">
              <a:buNone/>
            </a:pPr>
            <a:r>
              <a:rPr lang="ru-RU" sz="1400" dirty="0" err="1">
                <a:solidFill>
                  <a:srgbClr val="7030A0"/>
                </a:solidFill>
                <a:latin typeface="Times New Roman" pitchFamily="18" charset="0"/>
                <a:cs typeface="Times New Roman" pitchFamily="18" charset="0"/>
              </a:rPr>
              <a:t>Өчурынлы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саннарны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баганалап</a:t>
            </a:r>
            <a:r>
              <a:rPr lang="ru-RU" sz="1400" dirty="0">
                <a:solidFill>
                  <a:srgbClr val="7030A0"/>
                </a:solidFill>
                <a:latin typeface="Times New Roman" pitchFamily="18" charset="0"/>
                <a:cs typeface="Times New Roman" pitchFamily="18" charset="0"/>
              </a:rPr>
              <a:t> кушу, </a:t>
            </a:r>
            <a:r>
              <a:rPr lang="ru-RU" sz="1400" dirty="0" err="1">
                <a:solidFill>
                  <a:srgbClr val="7030A0"/>
                </a:solidFill>
                <a:latin typeface="Times New Roman" pitchFamily="18" charset="0"/>
                <a:cs typeface="Times New Roman" pitchFamily="18" charset="0"/>
              </a:rPr>
              <a:t>алу</a:t>
            </a:r>
            <a:r>
              <a:rPr lang="ru-RU" sz="1400" dirty="0">
                <a:solidFill>
                  <a:srgbClr val="7030A0"/>
                </a:solidFill>
                <a:latin typeface="Times New Roman" pitchFamily="18" charset="0"/>
                <a:cs typeface="Times New Roman" pitchFamily="18" charset="0"/>
              </a:rPr>
              <a:t>, тап-у, </a:t>
            </a:r>
            <a:r>
              <a:rPr lang="ru-RU" sz="1400" dirty="0" err="1">
                <a:solidFill>
                  <a:srgbClr val="7030A0"/>
                </a:solidFill>
                <a:latin typeface="Times New Roman" pitchFamily="18" charset="0"/>
                <a:cs typeface="Times New Roman" pitchFamily="18" charset="0"/>
              </a:rPr>
              <a:t>бүлү</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Саннарны</a:t>
            </a:r>
            <a:r>
              <a:rPr lang="ru-RU" sz="1400" dirty="0">
                <a:solidFill>
                  <a:srgbClr val="7030A0"/>
                </a:solidFill>
                <a:latin typeface="Times New Roman" pitchFamily="18" charset="0"/>
                <a:cs typeface="Times New Roman" pitchFamily="18" charset="0"/>
              </a:rPr>
              <a:t> 10 га, </a:t>
            </a:r>
            <a:r>
              <a:rPr lang="ru-RU" sz="1400" dirty="0" smtClean="0">
                <a:solidFill>
                  <a:srgbClr val="7030A0"/>
                </a:solidFill>
                <a:latin typeface="Times New Roman" pitchFamily="18" charset="0"/>
                <a:cs typeface="Times New Roman" pitchFamily="18" charset="0"/>
              </a:rPr>
              <a:t>100 </a:t>
            </a:r>
            <a:r>
              <a:rPr lang="ru-RU" sz="1400" dirty="0" err="1" smtClean="0">
                <a:solidFill>
                  <a:srgbClr val="7030A0"/>
                </a:solidFill>
                <a:latin typeface="Times New Roman" pitchFamily="18" charset="0"/>
                <a:cs typeface="Times New Roman" pitchFamily="18" charset="0"/>
              </a:rPr>
              <a:t>гә</a:t>
            </a:r>
            <a:r>
              <a:rPr lang="ru-RU" sz="1400" dirty="0">
                <a:solidFill>
                  <a:srgbClr val="7030A0"/>
                </a:solidFill>
                <a:latin typeface="Times New Roman" pitchFamily="18" charset="0"/>
                <a:cs typeface="Times New Roman" pitchFamily="18" charset="0"/>
              </a:rPr>
              <a:t>, 1000 </a:t>
            </a:r>
            <a:r>
              <a:rPr lang="ru-RU" sz="1400" dirty="0" err="1">
                <a:solidFill>
                  <a:srgbClr val="7030A0"/>
                </a:solidFill>
                <a:latin typeface="Times New Roman" pitchFamily="18" charset="0"/>
                <a:cs typeface="Times New Roman" pitchFamily="18" charset="0"/>
              </a:rPr>
              <a:t>гә</a:t>
            </a:r>
            <a:r>
              <a:rPr lang="ru-RU" sz="1400" dirty="0">
                <a:solidFill>
                  <a:srgbClr val="7030A0"/>
                </a:solidFill>
                <a:latin typeface="Times New Roman" pitchFamily="18" charset="0"/>
                <a:cs typeface="Times New Roman" pitchFamily="18" charset="0"/>
              </a:rPr>
              <a:t> тап-у, </a:t>
            </a:r>
            <a:r>
              <a:rPr lang="ru-RU" sz="1400" dirty="0" err="1">
                <a:solidFill>
                  <a:srgbClr val="7030A0"/>
                </a:solidFill>
                <a:latin typeface="Times New Roman" pitchFamily="18" charset="0"/>
                <a:cs typeface="Times New Roman" pitchFamily="18" charset="0"/>
              </a:rPr>
              <a:t>бүлү</a:t>
            </a:r>
            <a:r>
              <a:rPr lang="ru-RU" sz="1400" dirty="0">
                <a:solidFill>
                  <a:srgbClr val="7030A0"/>
                </a:solidFill>
                <a:latin typeface="Times New Roman" pitchFamily="18" charset="0"/>
                <a:cs typeface="Times New Roman" pitchFamily="18" charset="0"/>
              </a:rPr>
              <a:t>. </a:t>
            </a:r>
            <a:endParaRPr lang="ru-RU" sz="1400" dirty="0" smtClean="0">
              <a:solidFill>
                <a:srgbClr val="7030A0"/>
              </a:solidFill>
              <a:latin typeface="Times New Roman" pitchFamily="18" charset="0"/>
              <a:cs typeface="Times New Roman" pitchFamily="18" charset="0"/>
            </a:endParaRPr>
          </a:p>
          <a:p>
            <a:pPr marL="0" indent="0">
              <a:buNone/>
            </a:pPr>
            <a:r>
              <a:rPr lang="ru-RU" sz="1400" dirty="0" smtClean="0">
                <a:solidFill>
                  <a:srgbClr val="7030A0"/>
                </a:solidFill>
                <a:latin typeface="Times New Roman" pitchFamily="18" charset="0"/>
                <a:cs typeface="Times New Roman" pitchFamily="18" charset="0"/>
              </a:rPr>
              <a:t>ГЕОМЕТРИК </a:t>
            </a:r>
            <a:r>
              <a:rPr lang="ru-RU" sz="1400" dirty="0">
                <a:solidFill>
                  <a:srgbClr val="7030A0"/>
                </a:solidFill>
                <a:latin typeface="Times New Roman" pitchFamily="18" charset="0"/>
                <a:cs typeface="Times New Roman" pitchFamily="18" charset="0"/>
              </a:rPr>
              <a:t>ФИГУРАЛАР.</a:t>
            </a:r>
          </a:p>
          <a:p>
            <a:pPr marL="0" indent="0">
              <a:buNone/>
            </a:pPr>
            <a:r>
              <a:rPr lang="ru-RU" sz="1400" dirty="0" err="1">
                <a:solidFill>
                  <a:srgbClr val="7030A0"/>
                </a:solidFill>
                <a:latin typeface="Times New Roman" pitchFamily="18" charset="0"/>
                <a:cs typeface="Times New Roman" pitchFamily="18" charset="0"/>
              </a:rPr>
              <a:t>Турыпочмаклык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аның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диагонале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нур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нуры,почмак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почмак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төрләре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Өчпочмак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Өчпочмак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төрләре</a:t>
            </a:r>
            <a:r>
              <a:rPr lang="ru-RU" sz="1400" dirty="0">
                <a:solidFill>
                  <a:srgbClr val="7030A0"/>
                </a:solidFill>
                <a:latin typeface="Times New Roman" pitchFamily="18" charset="0"/>
                <a:cs typeface="Times New Roman" pitchFamily="18" charset="0"/>
              </a:rPr>
              <a:t>.</a:t>
            </a:r>
          </a:p>
          <a:p>
            <a:pPr marL="0" indent="0">
              <a:buNone/>
            </a:pPr>
            <a:r>
              <a:rPr lang="ru-RU" sz="1400" dirty="0" err="1">
                <a:solidFill>
                  <a:srgbClr val="7030A0"/>
                </a:solidFill>
                <a:latin typeface="Times New Roman" pitchFamily="18" charset="0"/>
                <a:cs typeface="Times New Roman" pitchFamily="18" charset="0"/>
              </a:rPr>
              <a:t>Күппочмаклар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Күппочмакларның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төрләре.Күппочмакларның</a:t>
            </a:r>
            <a:r>
              <a:rPr lang="ru-RU" sz="1400" dirty="0">
                <a:solidFill>
                  <a:srgbClr val="7030A0"/>
                </a:solidFill>
                <a:latin typeface="Times New Roman" pitchFamily="18" charset="0"/>
                <a:cs typeface="Times New Roman" pitchFamily="18" charset="0"/>
              </a:rPr>
              <a:t> периметры. </a:t>
            </a:r>
            <a:endParaRPr lang="ru-RU" sz="1400" dirty="0" smtClean="0">
              <a:solidFill>
                <a:srgbClr val="7030A0"/>
              </a:solidFill>
              <a:latin typeface="Times New Roman" pitchFamily="18" charset="0"/>
              <a:cs typeface="Times New Roman" pitchFamily="18" charset="0"/>
            </a:endParaRPr>
          </a:p>
          <a:p>
            <a:pPr marL="0" indent="0">
              <a:buNone/>
            </a:pPr>
            <a:r>
              <a:rPr lang="ru-RU" sz="1400" dirty="0" smtClean="0">
                <a:solidFill>
                  <a:srgbClr val="7030A0"/>
                </a:solidFill>
                <a:latin typeface="Times New Roman" pitchFamily="18" charset="0"/>
                <a:cs typeface="Times New Roman" pitchFamily="18" charset="0"/>
              </a:rPr>
              <a:t>ҮЛЧӘҮ </a:t>
            </a:r>
            <a:r>
              <a:rPr lang="ru-RU" sz="1400" dirty="0">
                <a:solidFill>
                  <a:srgbClr val="7030A0"/>
                </a:solidFill>
                <a:latin typeface="Times New Roman" pitchFamily="18" charset="0"/>
                <a:cs typeface="Times New Roman" pitchFamily="18" charset="0"/>
              </a:rPr>
              <a:t>БЕРӘМЛЕКЛӘРЕ. </a:t>
            </a:r>
            <a:endParaRPr lang="ru-RU" sz="1400" dirty="0" smtClean="0">
              <a:solidFill>
                <a:srgbClr val="7030A0"/>
              </a:solidFill>
              <a:latin typeface="Times New Roman" pitchFamily="18" charset="0"/>
              <a:cs typeface="Times New Roman" pitchFamily="18" charset="0"/>
            </a:endParaRPr>
          </a:p>
          <a:p>
            <a:pPr marL="0" indent="0">
              <a:buNone/>
            </a:pPr>
            <a:r>
              <a:rPr lang="ru-RU" sz="1400" dirty="0" err="1" smtClean="0">
                <a:solidFill>
                  <a:srgbClr val="7030A0"/>
                </a:solidFill>
                <a:latin typeface="Times New Roman" pitchFamily="18" charset="0"/>
                <a:cs typeface="Times New Roman" pitchFamily="18" charset="0"/>
              </a:rPr>
              <a:t>Озынлык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мәйдан,масса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вакыт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үлчәү</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бер</a:t>
            </a:r>
            <a:r>
              <a:rPr lang="ru-RU" sz="1400" dirty="0">
                <a:solidFill>
                  <a:srgbClr val="7030A0"/>
                </a:solidFill>
                <a:latin typeface="Times New Roman" pitchFamily="18" charset="0"/>
                <a:cs typeface="Times New Roman" pitchFamily="18" charset="0"/>
              </a:rPr>
              <a:t>-ре.</a:t>
            </a:r>
          </a:p>
          <a:p>
            <a:pPr marL="0" indent="0">
              <a:buNone/>
            </a:pPr>
            <a:r>
              <a:rPr lang="ru-RU" sz="1400" dirty="0" err="1">
                <a:solidFill>
                  <a:srgbClr val="7030A0"/>
                </a:solidFill>
                <a:latin typeface="Times New Roman" pitchFamily="18" charset="0"/>
                <a:cs typeface="Times New Roman" pitchFamily="18" charset="0"/>
              </a:rPr>
              <a:t>Күбурынлы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саннарны</a:t>
            </a:r>
            <a:r>
              <a:rPr lang="ru-RU" sz="1400" dirty="0">
                <a:solidFill>
                  <a:srgbClr val="7030A0"/>
                </a:solidFill>
                <a:latin typeface="Times New Roman" pitchFamily="18" charset="0"/>
                <a:cs typeface="Times New Roman" pitchFamily="18" charset="0"/>
              </a:rPr>
              <a:t> кушу, </a:t>
            </a:r>
            <a:r>
              <a:rPr lang="ru-RU" sz="1400" dirty="0" err="1">
                <a:solidFill>
                  <a:srgbClr val="7030A0"/>
                </a:solidFill>
                <a:latin typeface="Times New Roman" pitchFamily="18" charset="0"/>
                <a:cs typeface="Times New Roman" pitchFamily="18" charset="0"/>
              </a:rPr>
              <a:t>алу</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чагыштыру</a:t>
            </a:r>
            <a:r>
              <a:rPr lang="ru-RU" sz="1400" dirty="0" smtClean="0">
                <a:solidFill>
                  <a:srgbClr val="7030A0"/>
                </a:solidFill>
                <a:latin typeface="Times New Roman" pitchFamily="18" charset="0"/>
                <a:cs typeface="Times New Roman" pitchFamily="18" charset="0"/>
              </a:rPr>
              <a:t>.</a:t>
            </a:r>
          </a:p>
          <a:p>
            <a:pPr marL="0" indent="0">
              <a:buNone/>
            </a:pPr>
            <a:r>
              <a:rPr lang="ru-RU" sz="1400" dirty="0" err="1" smtClean="0">
                <a:solidFill>
                  <a:srgbClr val="7030A0"/>
                </a:solidFill>
                <a:latin typeface="Times New Roman" pitchFamily="18" charset="0"/>
                <a:cs typeface="Times New Roman" pitchFamily="18" charset="0"/>
              </a:rPr>
              <a:t>Берурынлы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икеурынлы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өчурынлы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саннарга</a:t>
            </a:r>
            <a:r>
              <a:rPr lang="ru-RU" sz="1400" dirty="0">
                <a:solidFill>
                  <a:srgbClr val="7030A0"/>
                </a:solidFill>
                <a:latin typeface="Times New Roman" pitchFamily="18" charset="0"/>
                <a:cs typeface="Times New Roman" pitchFamily="18" charset="0"/>
              </a:rPr>
              <a:t> тап-у, </a:t>
            </a:r>
            <a:r>
              <a:rPr lang="ru-RU" sz="1400" dirty="0" err="1">
                <a:solidFill>
                  <a:srgbClr val="7030A0"/>
                </a:solidFill>
                <a:latin typeface="Times New Roman" pitchFamily="18" charset="0"/>
                <a:cs typeface="Times New Roman" pitchFamily="18" charset="0"/>
              </a:rPr>
              <a:t>бүлү</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Тигезләмәләр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чишү</a:t>
            </a:r>
            <a:r>
              <a:rPr lang="ru-RU" sz="1400" dirty="0">
                <a:solidFill>
                  <a:srgbClr val="7030A0"/>
                </a:solidFill>
                <a:latin typeface="Times New Roman" pitchFamily="18" charset="0"/>
                <a:cs typeface="Times New Roman" pitchFamily="18" charset="0"/>
              </a:rPr>
              <a:t>.</a:t>
            </a:r>
          </a:p>
          <a:p>
            <a:pPr marL="0" indent="0">
              <a:buNone/>
            </a:pPr>
            <a:r>
              <a:rPr lang="ru-RU" sz="1400" dirty="0" err="1">
                <a:solidFill>
                  <a:srgbClr val="7030A0"/>
                </a:solidFill>
                <a:latin typeface="Times New Roman" pitchFamily="18" charset="0"/>
                <a:cs typeface="Times New Roman" pitchFamily="18" charset="0"/>
              </a:rPr>
              <a:t>Тапкырлаучыларны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алмаштыру</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һәм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группалау</a:t>
            </a:r>
            <a:r>
              <a:rPr lang="ru-RU" sz="1400" dirty="0" smtClean="0">
                <a:solidFill>
                  <a:srgbClr val="7030A0"/>
                </a:solidFill>
                <a:latin typeface="Times New Roman" pitchFamily="18" charset="0"/>
                <a:cs typeface="Times New Roman" pitchFamily="18" charset="0"/>
              </a:rPr>
              <a:t>.</a:t>
            </a:r>
          </a:p>
          <a:p>
            <a:pPr marL="0" indent="0">
              <a:buNone/>
            </a:pPr>
            <a:r>
              <a:rPr lang="ru-RU" sz="1400" dirty="0" smtClean="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З</a:t>
            </a:r>
            <a:r>
              <a:rPr lang="ru-RU" sz="1400" dirty="0" err="1" smtClean="0">
                <a:solidFill>
                  <a:srgbClr val="7030A0"/>
                </a:solidFill>
                <a:latin typeface="Times New Roman" pitchFamily="18" charset="0"/>
                <a:cs typeface="Times New Roman" pitchFamily="18" charset="0"/>
              </a:rPr>
              <a:t>урлыкларны</a:t>
            </a:r>
            <a:r>
              <a:rPr lang="ru-RU" sz="1400" dirty="0" smtClean="0">
                <a:solidFill>
                  <a:srgbClr val="7030A0"/>
                </a:solidFill>
                <a:latin typeface="Times New Roman" pitchFamily="18" charset="0"/>
                <a:cs typeface="Times New Roman" pitchFamily="18" charset="0"/>
              </a:rPr>
              <a:t> </a:t>
            </a:r>
            <a:r>
              <a:rPr lang="ru-RU" sz="1400" dirty="0">
                <a:solidFill>
                  <a:srgbClr val="7030A0"/>
                </a:solidFill>
                <a:latin typeface="Times New Roman" pitchFamily="18" charset="0"/>
                <a:cs typeface="Times New Roman" pitchFamily="18" charset="0"/>
              </a:rPr>
              <a:t>кушу, </a:t>
            </a:r>
            <a:r>
              <a:rPr lang="ru-RU" sz="1400" dirty="0" err="1">
                <a:solidFill>
                  <a:srgbClr val="7030A0"/>
                </a:solidFill>
                <a:latin typeface="Times New Roman" pitchFamily="18" charset="0"/>
                <a:cs typeface="Times New Roman" pitchFamily="18" charset="0"/>
              </a:rPr>
              <a:t>алу</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чагыштыру</a:t>
            </a:r>
            <a:r>
              <a:rPr lang="ru-RU" sz="1400" dirty="0">
                <a:solidFill>
                  <a:srgbClr val="7030A0"/>
                </a:solidFill>
                <a:latin typeface="Times New Roman" pitchFamily="18" charset="0"/>
                <a:cs typeface="Times New Roman" pitchFamily="18" charset="0"/>
              </a:rPr>
              <a:t>. </a:t>
            </a:r>
            <a:endParaRPr lang="ru-RU" sz="1400" dirty="0" smtClean="0">
              <a:solidFill>
                <a:srgbClr val="7030A0"/>
              </a:solidFill>
              <a:latin typeface="Times New Roman" pitchFamily="18" charset="0"/>
              <a:cs typeface="Times New Roman" pitchFamily="18" charset="0"/>
            </a:endParaRPr>
          </a:p>
          <a:p>
            <a:pPr marL="0" indent="0">
              <a:buNone/>
            </a:pPr>
            <a:r>
              <a:rPr lang="ru-RU" sz="1400" dirty="0" smtClean="0">
                <a:solidFill>
                  <a:srgbClr val="7030A0"/>
                </a:solidFill>
                <a:latin typeface="Times New Roman" pitchFamily="18" charset="0"/>
                <a:cs typeface="Times New Roman" pitchFamily="18" charset="0"/>
              </a:rPr>
              <a:t>КАЛДЫКЛЫ </a:t>
            </a:r>
            <a:r>
              <a:rPr lang="ru-RU" sz="1400" dirty="0">
                <a:solidFill>
                  <a:srgbClr val="7030A0"/>
                </a:solidFill>
                <a:latin typeface="Times New Roman" pitchFamily="18" charset="0"/>
                <a:cs typeface="Times New Roman" pitchFamily="18" charset="0"/>
              </a:rPr>
              <a:t>БҮЛҮ. </a:t>
            </a:r>
            <a:endParaRPr lang="ru-RU" sz="1400" dirty="0" smtClean="0">
              <a:solidFill>
                <a:srgbClr val="7030A0"/>
              </a:solidFill>
              <a:latin typeface="Times New Roman" pitchFamily="18" charset="0"/>
              <a:cs typeface="Times New Roman" pitchFamily="18" charset="0"/>
            </a:endParaRPr>
          </a:p>
          <a:p>
            <a:pPr marL="0" indent="0">
              <a:buNone/>
            </a:pPr>
            <a:r>
              <a:rPr lang="ru-RU" sz="1400" dirty="0" smtClean="0">
                <a:solidFill>
                  <a:srgbClr val="7030A0"/>
                </a:solidFill>
                <a:latin typeface="Times New Roman" pitchFamily="18" charset="0"/>
                <a:cs typeface="Times New Roman" pitchFamily="18" charset="0"/>
              </a:rPr>
              <a:t>МӘСЬӘЛӘ </a:t>
            </a:r>
            <a:r>
              <a:rPr lang="ru-RU" sz="1400" dirty="0">
                <a:solidFill>
                  <a:srgbClr val="7030A0"/>
                </a:solidFill>
                <a:latin typeface="Times New Roman" pitchFamily="18" charset="0"/>
                <a:cs typeface="Times New Roman" pitchFamily="18" charset="0"/>
              </a:rPr>
              <a:t>ТӨРЛӘРЕ</a:t>
            </a:r>
          </a:p>
          <a:p>
            <a:pPr marL="0" indent="0">
              <a:buNone/>
            </a:pPr>
            <a:r>
              <a:rPr lang="ru-RU" sz="1400" dirty="0">
                <a:solidFill>
                  <a:srgbClr val="7030A0"/>
                </a:solidFill>
                <a:latin typeface="Times New Roman" pitchFamily="18" charset="0"/>
                <a:cs typeface="Times New Roman" pitchFamily="18" charset="0"/>
              </a:rPr>
              <a:t>1.   Таблица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мәсьәләләр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чишү</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2.   </a:t>
            </a:r>
            <a:r>
              <a:rPr lang="ru-RU" sz="1400" dirty="0" err="1">
                <a:solidFill>
                  <a:srgbClr val="7030A0"/>
                </a:solidFill>
                <a:latin typeface="Times New Roman" pitchFamily="18" charset="0"/>
                <a:cs typeface="Times New Roman" pitchFamily="18" charset="0"/>
              </a:rPr>
              <a:t>Кыскача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шарт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3. </a:t>
            </a:r>
            <a:r>
              <a:rPr lang="ru-RU" sz="1400" dirty="0" err="1">
                <a:solidFill>
                  <a:srgbClr val="7030A0"/>
                </a:solidFill>
                <a:latin typeface="Times New Roman" pitchFamily="18" charset="0"/>
                <a:cs typeface="Times New Roman" pitchFamily="18" charset="0"/>
              </a:rPr>
              <a:t>Хәрәкәткә</a:t>
            </a:r>
            <a:r>
              <a:rPr lang="ru-RU" sz="1400" dirty="0">
                <a:solidFill>
                  <a:srgbClr val="7030A0"/>
                </a:solidFill>
                <a:latin typeface="Times New Roman" pitchFamily="18" charset="0"/>
                <a:cs typeface="Times New Roman" pitchFamily="18" charset="0"/>
              </a:rPr>
              <a:t> карата (</a:t>
            </a:r>
            <a:r>
              <a:rPr lang="ru-RU" sz="1400" dirty="0" err="1">
                <a:solidFill>
                  <a:srgbClr val="7030A0"/>
                </a:solidFill>
                <a:latin typeface="Times New Roman" pitchFamily="18" charset="0"/>
                <a:cs typeface="Times New Roman" pitchFamily="18" charset="0"/>
              </a:rPr>
              <a:t>тизлек</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вакыт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юл</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4. Таблица </a:t>
            </a:r>
            <a:r>
              <a:rPr lang="ru-RU" sz="1400" dirty="0" err="1">
                <a:solidFill>
                  <a:srgbClr val="7030A0"/>
                </a:solidFill>
                <a:latin typeface="Times New Roman" pitchFamily="18" charset="0"/>
                <a:cs typeface="Times New Roman" pitchFamily="18" charset="0"/>
              </a:rPr>
              <a:t>һәм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кыскача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шарт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                  </a:t>
            </a:r>
          </a:p>
          <a:p>
            <a:pPr marL="0" indent="0">
              <a:buNone/>
            </a:pPr>
            <a:r>
              <a:rPr lang="ru-RU" sz="1400" dirty="0">
                <a:solidFill>
                  <a:srgbClr val="7030A0"/>
                </a:solidFill>
                <a:latin typeface="Times New Roman" pitchFamily="18" charset="0"/>
                <a:cs typeface="Times New Roman" pitchFamily="18" charset="0"/>
              </a:rPr>
              <a:t>5. </a:t>
            </a:r>
            <a:r>
              <a:rPr lang="ru-RU" sz="1400" dirty="0" err="1">
                <a:solidFill>
                  <a:srgbClr val="7030A0"/>
                </a:solidFill>
                <a:latin typeface="Times New Roman" pitchFamily="18" charset="0"/>
                <a:cs typeface="Times New Roman" pitchFamily="18" charset="0"/>
              </a:rPr>
              <a:t>Калдыклы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бүлүгә</a:t>
            </a:r>
            <a:endParaRPr lang="ru-RU" sz="1400" dirty="0">
              <a:solidFill>
                <a:srgbClr val="7030A0"/>
              </a:solidFill>
              <a:latin typeface="Times New Roman" pitchFamily="18" charset="0"/>
              <a:cs typeface="Times New Roman" pitchFamily="18" charset="0"/>
            </a:endParaRPr>
          </a:p>
          <a:p>
            <a:pPr marL="0" indent="0">
              <a:buNone/>
            </a:pPr>
            <a:r>
              <a:rPr lang="ru-RU" sz="1400" dirty="0">
                <a:solidFill>
                  <a:srgbClr val="7030A0"/>
                </a:solidFill>
                <a:latin typeface="Times New Roman" pitchFamily="18" charset="0"/>
                <a:cs typeface="Times New Roman" pitchFamily="18" charset="0"/>
              </a:rPr>
              <a:t>6. Пропорция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7. </a:t>
            </a:r>
            <a:r>
              <a:rPr lang="ru-RU" sz="1400" dirty="0" err="1">
                <a:solidFill>
                  <a:srgbClr val="7030A0"/>
                </a:solidFill>
                <a:latin typeface="Times New Roman" pitchFamily="18" charset="0"/>
                <a:cs typeface="Times New Roman" pitchFamily="18" charset="0"/>
              </a:rPr>
              <a:t>Вакланмалы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саннар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белән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мәсьәләләр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чишү</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8. </a:t>
            </a:r>
            <a:r>
              <a:rPr lang="ru-RU" sz="1400" dirty="0" err="1">
                <a:solidFill>
                  <a:srgbClr val="7030A0"/>
                </a:solidFill>
                <a:latin typeface="Times New Roman" pitchFamily="18" charset="0"/>
                <a:cs typeface="Times New Roman" pitchFamily="18" charset="0"/>
              </a:rPr>
              <a:t>Өчпочмакның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мәйданын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периметрын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табуга</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9. </a:t>
            </a:r>
            <a:r>
              <a:rPr lang="ru-RU" sz="1400" dirty="0" err="1">
                <a:solidFill>
                  <a:srgbClr val="7030A0"/>
                </a:solidFill>
                <a:latin typeface="Times New Roman" pitchFamily="18" charset="0"/>
                <a:cs typeface="Times New Roman" pitchFamily="18" charset="0"/>
              </a:rPr>
              <a:t>Квадратның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мәйданын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периметрын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табуга</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10. </a:t>
            </a:r>
            <a:r>
              <a:rPr lang="ru-RU" sz="1400" dirty="0" err="1">
                <a:solidFill>
                  <a:srgbClr val="7030A0"/>
                </a:solidFill>
                <a:latin typeface="Times New Roman" pitchFamily="18" charset="0"/>
                <a:cs typeface="Times New Roman" pitchFamily="18" charset="0"/>
              </a:rPr>
              <a:t>Турыпочмаклыкның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мәйданын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периметрын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табуга</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11. Арифметик </a:t>
            </a:r>
            <a:r>
              <a:rPr lang="ru-RU" sz="1400" dirty="0" err="1">
                <a:solidFill>
                  <a:srgbClr val="7030A0"/>
                </a:solidFill>
                <a:latin typeface="Times New Roman" pitchFamily="18" charset="0"/>
                <a:cs typeface="Times New Roman" pitchFamily="18" charset="0"/>
              </a:rPr>
              <a:t>уртаны</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табуга</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12. Стандарт </a:t>
            </a:r>
            <a:r>
              <a:rPr lang="ru-RU" sz="1400" dirty="0" err="1">
                <a:solidFill>
                  <a:srgbClr val="7030A0"/>
                </a:solidFill>
                <a:latin typeface="Times New Roman" pitchFamily="18" charset="0"/>
                <a:cs typeface="Times New Roman" pitchFamily="18" charset="0"/>
              </a:rPr>
              <a:t>булмаган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фигураларның</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мәйданын</a:t>
            </a:r>
            <a:r>
              <a:rPr lang="ru-RU" sz="1400" dirty="0">
                <a:solidFill>
                  <a:srgbClr val="7030A0"/>
                </a:solidFill>
                <a:latin typeface="Times New Roman" pitchFamily="18" charset="0"/>
                <a:cs typeface="Times New Roman" pitchFamily="18" charset="0"/>
              </a:rPr>
              <a:t> палетка </a:t>
            </a:r>
            <a:r>
              <a:rPr lang="ru-RU" sz="1400" dirty="0" err="1">
                <a:solidFill>
                  <a:srgbClr val="7030A0"/>
                </a:solidFill>
                <a:latin typeface="Times New Roman" pitchFamily="18" charset="0"/>
                <a:cs typeface="Times New Roman" pitchFamily="18" charset="0"/>
              </a:rPr>
              <a:t>белән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исәпләүгә</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13. </a:t>
            </a:r>
            <a:r>
              <a:rPr lang="ru-RU" sz="1400" dirty="0" err="1">
                <a:solidFill>
                  <a:srgbClr val="7030A0"/>
                </a:solidFill>
                <a:latin typeface="Times New Roman" pitchFamily="18" charset="0"/>
                <a:cs typeface="Times New Roman" pitchFamily="18" charset="0"/>
              </a:rPr>
              <a:t>Хәрәкәткә</a:t>
            </a:r>
            <a:r>
              <a:rPr lang="ru-RU" sz="1400" dirty="0">
                <a:solidFill>
                  <a:srgbClr val="7030A0"/>
                </a:solidFill>
                <a:latin typeface="Times New Roman" pitchFamily="18" charset="0"/>
                <a:cs typeface="Times New Roman" pitchFamily="18" charset="0"/>
              </a:rPr>
              <a:t> карата </a:t>
            </a:r>
            <a:r>
              <a:rPr lang="ru-RU" sz="1400" dirty="0" err="1">
                <a:solidFill>
                  <a:srgbClr val="7030A0"/>
                </a:solidFill>
                <a:latin typeface="Times New Roman" pitchFamily="18" charset="0"/>
                <a:cs typeface="Times New Roman" pitchFamily="18" charset="0"/>
              </a:rPr>
              <a:t>мәсьәләрне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кыскача</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шарт</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чишүгә</a:t>
            </a:r>
            <a:r>
              <a:rPr lang="ru-RU" sz="1400" dirty="0">
                <a:solidFill>
                  <a:srgbClr val="7030A0"/>
                </a:solidFill>
                <a:latin typeface="Times New Roman" pitchFamily="18" charset="0"/>
                <a:cs typeface="Times New Roman" pitchFamily="18" charset="0"/>
              </a:rPr>
              <a:t>.                              </a:t>
            </a:r>
          </a:p>
          <a:p>
            <a:pPr marL="0" indent="0">
              <a:buNone/>
            </a:pPr>
            <a:r>
              <a:rPr lang="ru-RU" sz="1400" dirty="0">
                <a:solidFill>
                  <a:srgbClr val="7030A0"/>
                </a:solidFill>
                <a:latin typeface="Times New Roman" pitchFamily="18" charset="0"/>
                <a:cs typeface="Times New Roman" pitchFamily="18" charset="0"/>
              </a:rPr>
              <a:t>14. (2 </a:t>
            </a:r>
            <a:r>
              <a:rPr lang="ru-RU" sz="1400" dirty="0" err="1">
                <a:solidFill>
                  <a:srgbClr val="7030A0"/>
                </a:solidFill>
                <a:latin typeface="Times New Roman" pitchFamily="18" charset="0"/>
                <a:cs typeface="Times New Roman" pitchFamily="18" charset="0"/>
              </a:rPr>
              <a:t>нче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кисәк</a:t>
            </a:r>
            <a:r>
              <a:rPr lang="ru-RU" sz="1400" dirty="0">
                <a:solidFill>
                  <a:srgbClr val="7030A0"/>
                </a:solidFill>
                <a:latin typeface="Times New Roman" pitchFamily="18" charset="0"/>
                <a:cs typeface="Times New Roman" pitchFamily="18" charset="0"/>
              </a:rPr>
              <a:t> № 79-14 бит): </a:t>
            </a:r>
          </a:p>
          <a:p>
            <a:pPr marL="0" indent="0">
              <a:buNone/>
            </a:pPr>
            <a:r>
              <a:rPr lang="ru-RU" sz="1400" dirty="0">
                <a:solidFill>
                  <a:srgbClr val="7030A0"/>
                </a:solidFill>
                <a:latin typeface="Times New Roman" pitchFamily="18" charset="0"/>
                <a:cs typeface="Times New Roman" pitchFamily="18" charset="0"/>
              </a:rPr>
              <a:t>	1 </a:t>
            </a:r>
            <a:r>
              <a:rPr lang="ru-RU" sz="1400" dirty="0" err="1">
                <a:solidFill>
                  <a:srgbClr val="7030A0"/>
                </a:solidFill>
                <a:latin typeface="Times New Roman" pitchFamily="18" charset="0"/>
                <a:cs typeface="Times New Roman" pitchFamily="18" charset="0"/>
              </a:rPr>
              <a:t>кәрзин</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	2 </a:t>
            </a:r>
            <a:r>
              <a:rPr lang="ru-RU" sz="1400" dirty="0" err="1">
                <a:solidFill>
                  <a:srgbClr val="7030A0"/>
                </a:solidFill>
                <a:latin typeface="Times New Roman" pitchFamily="18" charset="0"/>
                <a:cs typeface="Times New Roman" pitchFamily="18" charset="0"/>
              </a:rPr>
              <a:t>кәрзин</a:t>
            </a:r>
            <a:r>
              <a:rPr lang="ru-RU" sz="1400" dirty="0">
                <a:solidFill>
                  <a:srgbClr val="7030A0"/>
                </a:solidFill>
                <a:latin typeface="Times New Roman" pitchFamily="18" charset="0"/>
                <a:cs typeface="Times New Roman" pitchFamily="18" charset="0"/>
              </a:rPr>
              <a:t>-</a:t>
            </a:r>
          </a:p>
          <a:p>
            <a:pPr marL="0" indent="0">
              <a:buNone/>
            </a:pPr>
            <a:r>
              <a:rPr lang="ru-RU" sz="1400" dirty="0">
                <a:solidFill>
                  <a:srgbClr val="7030A0"/>
                </a:solidFill>
                <a:latin typeface="Times New Roman" pitchFamily="18" charset="0"/>
                <a:cs typeface="Times New Roman" pitchFamily="18" charset="0"/>
              </a:rPr>
              <a:t>	2 </a:t>
            </a:r>
            <a:r>
              <a:rPr lang="ru-RU" sz="1400" dirty="0" err="1">
                <a:solidFill>
                  <a:srgbClr val="7030A0"/>
                </a:solidFill>
                <a:latin typeface="Times New Roman" pitchFamily="18" charset="0"/>
                <a:cs typeface="Times New Roman" pitchFamily="18" charset="0"/>
              </a:rPr>
              <a:t>кәрзин</a:t>
            </a:r>
            <a:r>
              <a:rPr lang="ru-RU" sz="1400" dirty="0">
                <a:solidFill>
                  <a:srgbClr val="7030A0"/>
                </a:solidFill>
                <a:latin typeface="Times New Roman" pitchFamily="18" charset="0"/>
                <a:cs typeface="Times New Roman" pitchFamily="18" charset="0"/>
              </a:rPr>
              <a:t> -                                                                             </a:t>
            </a:r>
          </a:p>
          <a:p>
            <a:pPr marL="0" indent="0">
              <a:buNone/>
            </a:pPr>
            <a:r>
              <a:rPr lang="ru-RU" sz="1400" dirty="0">
                <a:solidFill>
                  <a:srgbClr val="7030A0"/>
                </a:solidFill>
                <a:latin typeface="Times New Roman" pitchFamily="18" charset="0"/>
                <a:cs typeface="Times New Roman" pitchFamily="18" charset="0"/>
              </a:rPr>
              <a:t>15. Схема </a:t>
            </a:r>
            <a:r>
              <a:rPr lang="ru-RU" sz="1400" dirty="0" err="1">
                <a:solidFill>
                  <a:srgbClr val="7030A0"/>
                </a:solidFill>
                <a:latin typeface="Times New Roman" pitchFamily="18" charset="0"/>
                <a:cs typeface="Times New Roman" pitchFamily="18" charset="0"/>
              </a:rPr>
              <a:t>төзеп</a:t>
            </a:r>
            <a:r>
              <a:rPr lang="ru-RU" sz="1400" dirty="0">
                <a:solidFill>
                  <a:srgbClr val="7030A0"/>
                </a:solidFill>
                <a:latin typeface="Times New Roman" pitchFamily="18" charset="0"/>
                <a:cs typeface="Times New Roman" pitchFamily="18" charset="0"/>
              </a:rPr>
              <a:t>. </a:t>
            </a:r>
            <a:endParaRPr lang="ru-RU" sz="1400" dirty="0" smtClean="0">
              <a:solidFill>
                <a:srgbClr val="7030A0"/>
              </a:solidFill>
              <a:latin typeface="Times New Roman" pitchFamily="18" charset="0"/>
              <a:cs typeface="Times New Roman" pitchFamily="18" charset="0"/>
            </a:endParaRPr>
          </a:p>
          <a:p>
            <a:pPr marL="0" indent="0">
              <a:buNone/>
            </a:pPr>
            <a:endParaRPr lang="ru-RU" sz="1400"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089495612"/>
      </p:ext>
    </p:extLst>
  </p:cSld>
  <p:clrMapOvr>
    <a:masterClrMapping/>
  </p:clrMapOvr>
  <mc:AlternateContent xmlns:mc="http://schemas.openxmlformats.org/markup-compatibility/2006" xmlns:p14="http://schemas.microsoft.com/office/powerpoint/2010/main">
    <mc:Choice Requires="p14">
      <p:transition spd="slow" p14:dur="1600" advTm="880">
        <p14:conveyor dir="l"/>
      </p:transition>
    </mc:Choice>
    <mc:Fallback xmlns="">
      <p:transition spd="slow" advTm="88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08504" cy="1224136"/>
          </a:xfrm>
        </p:spPr>
        <p:style>
          <a:lnRef idx="1">
            <a:schemeClr val="accent1"/>
          </a:lnRef>
          <a:fillRef idx="2">
            <a:schemeClr val="accent1"/>
          </a:fillRef>
          <a:effectRef idx="1">
            <a:schemeClr val="accent1"/>
          </a:effectRef>
          <a:fontRef idx="minor">
            <a:schemeClr val="dk1"/>
          </a:fontRef>
        </p:style>
        <p:txBody>
          <a:bodyPr anchor="t">
            <a:noAutofit/>
          </a:bodyPr>
          <a:lstStyle/>
          <a:p>
            <a:r>
              <a:rPr lang="ru-RU" sz="2400" dirty="0">
                <a:solidFill>
                  <a:srgbClr val="FF0000"/>
                </a:solidFill>
                <a:latin typeface="Times New Roman" pitchFamily="18" charset="0"/>
                <a:cs typeface="Times New Roman" pitchFamily="18" charset="0"/>
              </a:rPr>
              <a:t>КОНТРОЛЬ </a:t>
            </a:r>
            <a:r>
              <a:rPr lang="ru-RU" sz="2400" dirty="0" smtClean="0">
                <a:solidFill>
                  <a:srgbClr val="FF0000"/>
                </a:solidFill>
                <a:latin typeface="Times New Roman" pitchFamily="18" charset="0"/>
                <a:cs typeface="Times New Roman" pitchFamily="18" charset="0"/>
              </a:rPr>
              <a:t>ФОРМАСЛАРЫ  </a:t>
            </a:r>
            <a:r>
              <a:rPr lang="ru-RU" sz="2400" dirty="0">
                <a:solidFill>
                  <a:srgbClr val="FF0000"/>
                </a:solidFill>
                <a:latin typeface="Times New Roman" pitchFamily="18" charset="0"/>
                <a:cs typeface="Times New Roman" pitchFamily="18" charset="0"/>
              </a:rPr>
              <a:t>УКУЧЫЛАРДА ҮЗ БЕЛЕМНӘРЕНӘ ТАЛӘПЧӘНЛЕКНЕ АРТТЫРА</a:t>
            </a:r>
          </a:p>
        </p:txBody>
      </p:sp>
      <p:sp>
        <p:nvSpPr>
          <p:cNvPr id="3" name="Объект 2"/>
          <p:cNvSpPr>
            <a:spLocks noGrp="1"/>
          </p:cNvSpPr>
          <p:nvPr>
            <p:ph idx="1"/>
          </p:nvPr>
        </p:nvSpPr>
        <p:spPr>
          <a:xfrm>
            <a:off x="107504" y="1268760"/>
            <a:ext cx="8928992" cy="5589240"/>
          </a:xfrm>
        </p:spPr>
        <p:style>
          <a:lnRef idx="1">
            <a:schemeClr val="accent1"/>
          </a:lnRef>
          <a:fillRef idx="2">
            <a:schemeClr val="accent1"/>
          </a:fillRef>
          <a:effectRef idx="1">
            <a:schemeClr val="accent1"/>
          </a:effectRef>
          <a:fontRef idx="minor">
            <a:schemeClr val="dk1"/>
          </a:fontRef>
        </p:style>
        <p:txBody>
          <a:bodyPr numCol="2">
            <a:noAutofit/>
          </a:bodyPr>
          <a:lstStyle/>
          <a:p>
            <a:pPr marL="0" indent="0">
              <a:buNone/>
            </a:pPr>
            <a:r>
              <a:rPr lang="ru-RU" sz="1600" b="1" dirty="0">
                <a:solidFill>
                  <a:srgbClr val="7030A0"/>
                </a:solidFill>
                <a:latin typeface="Times New Roman" pitchFamily="18" charset="0"/>
                <a:cs typeface="Times New Roman" pitchFamily="18" charset="0"/>
              </a:rPr>
              <a:t>РУССКИЙ ЯЗЫК </a:t>
            </a:r>
            <a:r>
              <a:rPr lang="ru-RU" sz="1600" b="1" dirty="0" smtClean="0">
                <a:solidFill>
                  <a:srgbClr val="7030A0"/>
                </a:solidFill>
                <a:latin typeface="Times New Roman" pitchFamily="18" charset="0"/>
                <a:cs typeface="Times New Roman" pitchFamily="18" charset="0"/>
              </a:rPr>
              <a:t>4 </a:t>
            </a:r>
            <a:r>
              <a:rPr lang="ru-RU" sz="1600" b="1" dirty="0">
                <a:solidFill>
                  <a:srgbClr val="7030A0"/>
                </a:solidFill>
                <a:latin typeface="Times New Roman" pitchFamily="18" charset="0"/>
                <a:cs typeface="Times New Roman" pitchFamily="18" charset="0"/>
              </a:rPr>
              <a:t>класс. Повторение  </a:t>
            </a:r>
            <a:endParaRPr lang="ru-RU" sz="1600" b="1" dirty="0" smtClean="0">
              <a:solidFill>
                <a:srgbClr val="7030A0"/>
              </a:solidFill>
              <a:latin typeface="Times New Roman" pitchFamily="18" charset="0"/>
              <a:cs typeface="Times New Roman" pitchFamily="18" charset="0"/>
            </a:endParaRPr>
          </a:p>
          <a:p>
            <a:pPr marL="0" indent="0">
              <a:buNone/>
            </a:pPr>
            <a:r>
              <a:rPr lang="ru-RU" sz="1600" b="1" dirty="0" smtClean="0">
                <a:solidFill>
                  <a:srgbClr val="7030A0"/>
                </a:solidFill>
                <a:latin typeface="Times New Roman" pitchFamily="18" charset="0"/>
                <a:cs typeface="Times New Roman" pitchFamily="18" charset="0"/>
              </a:rPr>
              <a:t>  </a:t>
            </a:r>
            <a:r>
              <a:rPr lang="en-US" sz="1600" b="1" dirty="0">
                <a:solidFill>
                  <a:srgbClr val="7030A0"/>
                </a:solidFill>
                <a:latin typeface="Times New Roman" pitchFamily="18" charset="0"/>
                <a:cs typeface="Times New Roman" pitchFamily="18" charset="0"/>
              </a:rPr>
              <a:t>I    </a:t>
            </a:r>
            <a:r>
              <a:rPr lang="ru-RU" sz="1600" b="1" dirty="0">
                <a:solidFill>
                  <a:srgbClr val="7030A0"/>
                </a:solidFill>
                <a:latin typeface="Times New Roman" pitchFamily="18" charset="0"/>
                <a:cs typeface="Times New Roman" pitchFamily="18" charset="0"/>
              </a:rPr>
              <a:t>Части </a:t>
            </a:r>
            <a:r>
              <a:rPr lang="ru-RU" sz="1600" b="1" dirty="0" smtClean="0">
                <a:solidFill>
                  <a:srgbClr val="7030A0"/>
                </a:solidFill>
                <a:latin typeface="Times New Roman" pitchFamily="18" charset="0"/>
                <a:cs typeface="Times New Roman" pitchFamily="18" charset="0"/>
              </a:rPr>
              <a:t>речи</a:t>
            </a:r>
            <a:endParaRPr lang="en-US" sz="1600" b="1" dirty="0" smtClean="0">
              <a:solidFill>
                <a:srgbClr val="7030A0"/>
              </a:solidFill>
              <a:latin typeface="Times New Roman" pitchFamily="18" charset="0"/>
              <a:cs typeface="Times New Roman" pitchFamily="18" charset="0"/>
            </a:endParaRPr>
          </a:p>
          <a:p>
            <a:r>
              <a:rPr lang="ru-RU" sz="1400" dirty="0" smtClean="0">
                <a:solidFill>
                  <a:srgbClr val="7030A0"/>
                </a:solidFill>
                <a:latin typeface="Times New Roman" pitchFamily="18" charset="0"/>
                <a:cs typeface="Times New Roman" pitchFamily="18" charset="0"/>
              </a:rPr>
              <a:t>1   </a:t>
            </a:r>
            <a:r>
              <a:rPr lang="ru-RU" sz="1400" dirty="0">
                <a:solidFill>
                  <a:srgbClr val="7030A0"/>
                </a:solidFill>
                <a:latin typeface="Times New Roman" pitchFamily="18" charset="0"/>
                <a:cs typeface="Times New Roman" pitchFamily="18" charset="0"/>
              </a:rPr>
              <a:t>Имя    </a:t>
            </a:r>
            <a:r>
              <a:rPr lang="ru-RU" sz="1400" dirty="0" err="1">
                <a:solidFill>
                  <a:srgbClr val="7030A0"/>
                </a:solidFill>
                <a:latin typeface="Times New Roman" pitchFamily="18" charset="0"/>
                <a:cs typeface="Times New Roman" pitchFamily="18" charset="0"/>
              </a:rPr>
              <a:t>сущ-ое</a:t>
            </a:r>
            <a:r>
              <a:rPr lang="ru-RU" sz="1400" dirty="0">
                <a:solidFill>
                  <a:srgbClr val="7030A0"/>
                </a:solidFill>
                <a:latin typeface="Times New Roman" pitchFamily="18" charset="0"/>
                <a:cs typeface="Times New Roman" pitchFamily="18" charset="0"/>
              </a:rPr>
              <a:t>:      вопросы, род,   число,     падеж, склонение,    </a:t>
            </a:r>
            <a:r>
              <a:rPr lang="ru-RU" sz="1400" dirty="0" err="1">
                <a:solidFill>
                  <a:srgbClr val="7030A0"/>
                </a:solidFill>
                <a:latin typeface="Times New Roman" pitchFamily="18" charset="0"/>
                <a:cs typeface="Times New Roman" pitchFamily="18" charset="0"/>
              </a:rPr>
              <a:t>одушев-неодушев</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собствен</a:t>
            </a:r>
            <a:r>
              <a:rPr lang="ru-RU" sz="1400" dirty="0">
                <a:solidFill>
                  <a:srgbClr val="7030A0"/>
                </a:solidFill>
                <a:latin typeface="Times New Roman" pitchFamily="18" charset="0"/>
                <a:cs typeface="Times New Roman" pitchFamily="18" charset="0"/>
              </a:rPr>
              <a:t> и </a:t>
            </a:r>
            <a:r>
              <a:rPr lang="ru-RU" sz="1400" dirty="0" err="1">
                <a:solidFill>
                  <a:srgbClr val="7030A0"/>
                </a:solidFill>
                <a:latin typeface="Times New Roman" pitchFamily="18" charset="0"/>
                <a:cs typeface="Times New Roman" pitchFamily="18" charset="0"/>
              </a:rPr>
              <a:t>нариц</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2   Имя   </a:t>
            </a:r>
            <a:r>
              <a:rPr lang="ru-RU" sz="1400" dirty="0" err="1">
                <a:solidFill>
                  <a:srgbClr val="7030A0"/>
                </a:solidFill>
                <a:latin typeface="Times New Roman" pitchFamily="18" charset="0"/>
                <a:cs typeface="Times New Roman" pitchFamily="18" charset="0"/>
              </a:rPr>
              <a:t>прилаг-ое</a:t>
            </a:r>
            <a:r>
              <a:rPr lang="ru-RU" sz="1400" dirty="0">
                <a:solidFill>
                  <a:srgbClr val="7030A0"/>
                </a:solidFill>
                <a:latin typeface="Times New Roman" pitchFamily="18" charset="0"/>
                <a:cs typeface="Times New Roman" pitchFamily="18" charset="0"/>
              </a:rPr>
              <a:t>      вопросы, род, число, падеж.</a:t>
            </a:r>
          </a:p>
          <a:p>
            <a:r>
              <a:rPr lang="ru-RU" sz="1400" dirty="0">
                <a:solidFill>
                  <a:srgbClr val="7030A0"/>
                </a:solidFill>
                <a:latin typeface="Times New Roman" pitchFamily="18" charset="0"/>
                <a:cs typeface="Times New Roman" pitchFamily="18" charset="0"/>
              </a:rPr>
              <a:t>3. 	Глагол вопросы, род, </a:t>
            </a:r>
            <a:r>
              <a:rPr lang="ru-RU" sz="1400" dirty="0" err="1">
                <a:solidFill>
                  <a:srgbClr val="7030A0"/>
                </a:solidFill>
                <a:latin typeface="Times New Roman" pitchFamily="18" charset="0"/>
                <a:cs typeface="Times New Roman" pitchFamily="18" charset="0"/>
              </a:rPr>
              <a:t>числб</a:t>
            </a:r>
            <a:r>
              <a:rPr lang="ru-RU" sz="1400" dirty="0">
                <a:solidFill>
                  <a:srgbClr val="7030A0"/>
                </a:solidFill>
                <a:latin typeface="Times New Roman" pitchFamily="18" charset="0"/>
                <a:cs typeface="Times New Roman" pitchFamily="18" charset="0"/>
              </a:rPr>
              <a:t>, форма, </a:t>
            </a:r>
            <a:r>
              <a:rPr lang="ru-RU" sz="1400" dirty="0" err="1">
                <a:solidFill>
                  <a:srgbClr val="7030A0"/>
                </a:solidFill>
                <a:latin typeface="Times New Roman" pitchFamily="18" charset="0"/>
                <a:cs typeface="Times New Roman" pitchFamily="18" charset="0"/>
              </a:rPr>
              <a:t>соверш</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Несовшен.вид</a:t>
            </a:r>
            <a:r>
              <a:rPr lang="ru-RU" sz="1400" dirty="0">
                <a:solidFill>
                  <a:srgbClr val="7030A0"/>
                </a:solidFill>
                <a:latin typeface="Times New Roman" pitchFamily="18" charset="0"/>
                <a:cs typeface="Times New Roman" pitchFamily="18" charset="0"/>
              </a:rPr>
              <a:t>, время, возвратные глаголы, измен. По лицам. Правописание - </a:t>
            </a:r>
            <a:r>
              <a:rPr lang="ru-RU" sz="1400" dirty="0" err="1">
                <a:solidFill>
                  <a:srgbClr val="7030A0"/>
                </a:solidFill>
                <a:latin typeface="Times New Roman" pitchFamily="18" charset="0"/>
                <a:cs typeface="Times New Roman" pitchFamily="18" charset="0"/>
              </a:rPr>
              <a:t>тся</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ться</a:t>
            </a:r>
            <a:r>
              <a:rPr lang="ru-RU" sz="1400" dirty="0">
                <a:solidFill>
                  <a:srgbClr val="7030A0"/>
                </a:solidFill>
                <a:latin typeface="Times New Roman" pitchFamily="18" charset="0"/>
                <a:cs typeface="Times New Roman" pitchFamily="18" charset="0"/>
              </a:rPr>
              <a:t>, спряжение, не с глаголами.</a:t>
            </a:r>
          </a:p>
          <a:p>
            <a:r>
              <a:rPr lang="ru-RU" sz="1400" dirty="0">
                <a:solidFill>
                  <a:srgbClr val="7030A0"/>
                </a:solidFill>
                <a:latin typeface="Times New Roman" pitchFamily="18" charset="0"/>
                <a:cs typeface="Times New Roman" pitchFamily="18" charset="0"/>
              </a:rPr>
              <a:t>4   	Разбор   глагола   </a:t>
            </a:r>
            <a:r>
              <a:rPr lang="ru-RU" sz="1400" dirty="0" err="1">
                <a:solidFill>
                  <a:srgbClr val="7030A0"/>
                </a:solidFill>
                <a:latin typeface="Times New Roman" pitchFamily="18" charset="0"/>
                <a:cs typeface="Times New Roman" pitchFamily="18" charset="0"/>
              </a:rPr>
              <a:t>ч.р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нач.ф</a:t>
            </a:r>
            <a:r>
              <a:rPr lang="ru-RU" sz="1400" dirty="0">
                <a:solidFill>
                  <a:srgbClr val="7030A0"/>
                </a:solidFill>
                <a:latin typeface="Times New Roman" pitchFamily="18" charset="0"/>
                <a:cs typeface="Times New Roman" pitchFamily="18" charset="0"/>
              </a:rPr>
              <a:t>.   вид   </a:t>
            </a:r>
            <a:r>
              <a:rPr lang="ru-RU" sz="1400" dirty="0" err="1">
                <a:solidFill>
                  <a:srgbClr val="7030A0"/>
                </a:solidFill>
                <a:latin typeface="Times New Roman" pitchFamily="18" charset="0"/>
                <a:cs typeface="Times New Roman" pitchFamily="18" charset="0"/>
              </a:rPr>
              <a:t>спряж</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вр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Чие</a:t>
            </a:r>
            <a:r>
              <a:rPr lang="ru-RU" sz="1400" dirty="0">
                <a:solidFill>
                  <a:srgbClr val="7030A0"/>
                </a:solidFill>
                <a:latin typeface="Times New Roman" pitchFamily="18" charset="0"/>
                <a:cs typeface="Times New Roman" pitchFamily="18" charset="0"/>
              </a:rPr>
              <a:t>.   Лицо, род</a:t>
            </a:r>
          </a:p>
          <a:p>
            <a:r>
              <a:rPr lang="ru-RU" sz="1400" dirty="0">
                <a:solidFill>
                  <a:srgbClr val="7030A0"/>
                </a:solidFill>
                <a:latin typeface="Times New Roman" pitchFamily="18" charset="0"/>
                <a:cs typeface="Times New Roman" pitchFamily="18" charset="0"/>
              </a:rPr>
              <a:t>5  	Разбор    </a:t>
            </a:r>
            <a:r>
              <a:rPr lang="ru-RU" sz="1400" dirty="0" err="1">
                <a:solidFill>
                  <a:srgbClr val="7030A0"/>
                </a:solidFill>
                <a:latin typeface="Times New Roman" pitchFamily="18" charset="0"/>
                <a:cs typeface="Times New Roman" pitchFamily="18" charset="0"/>
              </a:rPr>
              <a:t>сущ</a:t>
            </a:r>
            <a:r>
              <a:rPr lang="ru-RU" sz="1400" dirty="0">
                <a:solidFill>
                  <a:srgbClr val="7030A0"/>
                </a:solidFill>
                <a:latin typeface="Times New Roman" pitchFamily="18" charset="0"/>
                <a:cs typeface="Times New Roman" pitchFamily="18" charset="0"/>
              </a:rPr>
              <a:t>-х    </a:t>
            </a:r>
            <a:r>
              <a:rPr lang="ru-RU" sz="1400" dirty="0" err="1">
                <a:solidFill>
                  <a:srgbClr val="7030A0"/>
                </a:solidFill>
                <a:latin typeface="Times New Roman" pitchFamily="18" charset="0"/>
                <a:cs typeface="Times New Roman" pitchFamily="18" charset="0"/>
              </a:rPr>
              <a:t>ч.р</a:t>
            </a:r>
            <a:r>
              <a:rPr lang="ru-RU" sz="1400" dirty="0">
                <a:solidFill>
                  <a:srgbClr val="7030A0"/>
                </a:solidFill>
                <a:latin typeface="Times New Roman" pitchFamily="18" charset="0"/>
                <a:cs typeface="Times New Roman" pitchFamily="18" charset="0"/>
              </a:rPr>
              <a:t>.,   нач. ф.     им. п.    ед. </a:t>
            </a:r>
            <a:r>
              <a:rPr lang="ru-RU" sz="1400" dirty="0" err="1">
                <a:solidFill>
                  <a:srgbClr val="7030A0"/>
                </a:solidFill>
                <a:latin typeface="Times New Roman" pitchFamily="18" charset="0"/>
                <a:cs typeface="Times New Roman" pitchFamily="18" charset="0"/>
              </a:rPr>
              <a:t>чие</a:t>
            </a:r>
            <a:r>
              <a:rPr lang="ru-RU" sz="1400" dirty="0">
                <a:solidFill>
                  <a:srgbClr val="7030A0"/>
                </a:solidFill>
                <a:latin typeface="Times New Roman" pitchFamily="18" charset="0"/>
                <a:cs typeface="Times New Roman" pitchFamily="18" charset="0"/>
              </a:rPr>
              <a:t>.   Роль в пред. </a:t>
            </a:r>
            <a:r>
              <a:rPr lang="ru-RU" sz="1400" dirty="0" err="1">
                <a:solidFill>
                  <a:srgbClr val="7030A0"/>
                </a:solidFill>
                <a:latin typeface="Times New Roman" pitchFamily="18" charset="0"/>
                <a:cs typeface="Times New Roman" pitchFamily="18" charset="0"/>
              </a:rPr>
              <a:t>Одуш-неодуш</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собствен</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нариц</a:t>
            </a:r>
            <a:r>
              <a:rPr lang="ru-RU" sz="1400" dirty="0">
                <a:solidFill>
                  <a:srgbClr val="7030A0"/>
                </a:solidFill>
                <a:latin typeface="Times New Roman" pitchFamily="18" charset="0"/>
                <a:cs typeface="Times New Roman" pitchFamily="18" charset="0"/>
              </a:rPr>
              <a:t>.   Род, склон,   </a:t>
            </a:r>
            <a:r>
              <a:rPr lang="ru-RU" sz="1400" dirty="0" err="1">
                <a:solidFill>
                  <a:srgbClr val="7030A0"/>
                </a:solidFill>
                <a:latin typeface="Times New Roman" pitchFamily="18" charset="0"/>
                <a:cs typeface="Times New Roman" pitchFamily="18" charset="0"/>
              </a:rPr>
              <a:t>чие</a:t>
            </a:r>
            <a:r>
              <a:rPr lang="ru-RU" sz="1400" dirty="0">
                <a:solidFill>
                  <a:srgbClr val="7030A0"/>
                </a:solidFill>
                <a:latin typeface="Times New Roman" pitchFamily="18" charset="0"/>
                <a:cs typeface="Times New Roman" pitchFamily="18" charset="0"/>
              </a:rPr>
              <a:t>., падеж, Роль в пред                       </a:t>
            </a:r>
          </a:p>
          <a:p>
            <a:r>
              <a:rPr lang="ru-RU" sz="1400" dirty="0">
                <a:solidFill>
                  <a:srgbClr val="7030A0"/>
                </a:solidFill>
                <a:latin typeface="Times New Roman" pitchFamily="18" charset="0"/>
                <a:cs typeface="Times New Roman" pitchFamily="18" charset="0"/>
              </a:rPr>
              <a:t>6	Разбор    </a:t>
            </a:r>
            <a:r>
              <a:rPr lang="ru-RU" sz="1400" dirty="0" err="1">
                <a:solidFill>
                  <a:srgbClr val="7030A0"/>
                </a:solidFill>
                <a:latin typeface="Times New Roman" pitchFamily="18" charset="0"/>
                <a:cs typeface="Times New Roman" pitchFamily="18" charset="0"/>
              </a:rPr>
              <a:t>прилаг</a:t>
            </a:r>
            <a:r>
              <a:rPr lang="ru-RU" sz="1400" dirty="0">
                <a:solidFill>
                  <a:srgbClr val="7030A0"/>
                </a:solidFill>
                <a:latin typeface="Times New Roman" pitchFamily="18" charset="0"/>
                <a:cs typeface="Times New Roman" pitchFamily="18" charset="0"/>
              </a:rPr>
              <a:t>-х       </a:t>
            </a:r>
            <a:r>
              <a:rPr lang="ru-RU" sz="1400" dirty="0" err="1">
                <a:solidFill>
                  <a:srgbClr val="7030A0"/>
                </a:solidFill>
                <a:latin typeface="Times New Roman" pitchFamily="18" charset="0"/>
                <a:cs typeface="Times New Roman" pitchFamily="18" charset="0"/>
              </a:rPr>
              <a:t>ч.р</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нач</a:t>
            </a:r>
            <a:r>
              <a:rPr lang="ru-RU" sz="1400" dirty="0">
                <a:solidFill>
                  <a:srgbClr val="7030A0"/>
                </a:solidFill>
                <a:latin typeface="Times New Roman" pitchFamily="18" charset="0"/>
                <a:cs typeface="Times New Roman" pitchFamily="18" charset="0"/>
              </a:rPr>
              <a:t> ф.    муж. Р. Ед. ч.     С каким     </a:t>
            </a:r>
            <a:r>
              <a:rPr lang="ru-RU" sz="1400" dirty="0" err="1">
                <a:solidFill>
                  <a:srgbClr val="7030A0"/>
                </a:solidFill>
                <a:latin typeface="Times New Roman" pitchFamily="18" charset="0"/>
                <a:cs typeface="Times New Roman" pitchFamily="18" charset="0"/>
              </a:rPr>
              <a:t>сущ-ым</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согласуетея</a:t>
            </a:r>
            <a:r>
              <a:rPr lang="ru-RU" sz="1400" dirty="0">
                <a:solidFill>
                  <a:srgbClr val="7030A0"/>
                </a:solidFill>
                <a:latin typeface="Times New Roman" pitchFamily="18" charset="0"/>
                <a:cs typeface="Times New Roman" pitchFamily="18" charset="0"/>
              </a:rPr>
              <a:t>, род,   число,   падеж,   роль   в   пред-</a:t>
            </a:r>
            <a:r>
              <a:rPr lang="ru-RU" sz="1400" dirty="0" err="1">
                <a:solidFill>
                  <a:srgbClr val="7030A0"/>
                </a:solidFill>
                <a:latin typeface="Times New Roman" pitchFamily="18" charset="0"/>
                <a:cs typeface="Times New Roman" pitchFamily="18" charset="0"/>
              </a:rPr>
              <a:t>ий</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7   Наречие:     вопросы,</a:t>
            </a:r>
          </a:p>
          <a:p>
            <a:r>
              <a:rPr lang="ru-RU" sz="1400" dirty="0">
                <a:solidFill>
                  <a:srgbClr val="7030A0"/>
                </a:solidFill>
                <a:latin typeface="Times New Roman" pitchFamily="18" charset="0"/>
                <a:cs typeface="Times New Roman" pitchFamily="18" charset="0"/>
              </a:rPr>
              <a:t>8   Местоимения:</a:t>
            </a:r>
          </a:p>
          <a:p>
            <a:r>
              <a:rPr lang="ru-RU" sz="1400" dirty="0">
                <a:solidFill>
                  <a:srgbClr val="7030A0"/>
                </a:solidFill>
                <a:latin typeface="Times New Roman" pitchFamily="18" charset="0"/>
                <a:cs typeface="Times New Roman" pitchFamily="18" charset="0"/>
              </a:rPr>
              <a:t>	-  личные   </a:t>
            </a:r>
            <a:r>
              <a:rPr lang="ru-RU" sz="1400" dirty="0" err="1">
                <a:solidFill>
                  <a:srgbClr val="7030A0"/>
                </a:solidFill>
                <a:latin typeface="Times New Roman" pitchFamily="18" charset="0"/>
                <a:cs typeface="Times New Roman" pitchFamily="18" charset="0"/>
              </a:rPr>
              <a:t>местоим</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	-   изменение    по падежам</a:t>
            </a:r>
          </a:p>
          <a:p>
            <a:r>
              <a:rPr lang="ru-RU" sz="1400" dirty="0">
                <a:solidFill>
                  <a:srgbClr val="7030A0"/>
                </a:solidFill>
                <a:latin typeface="Times New Roman" pitchFamily="18" charset="0"/>
                <a:cs typeface="Times New Roman" pitchFamily="18" charset="0"/>
              </a:rPr>
              <a:t>9 </a:t>
            </a:r>
            <a:r>
              <a:rPr lang="ru-RU" sz="1400" dirty="0" smtClean="0">
                <a:solidFill>
                  <a:srgbClr val="7030A0"/>
                </a:solidFill>
                <a:latin typeface="Times New Roman" pitchFamily="18" charset="0"/>
                <a:cs typeface="Times New Roman" pitchFamily="18" charset="0"/>
              </a:rPr>
              <a:t>Разбор   местоимении: ,нач</a:t>
            </a:r>
            <a:r>
              <a:rPr lang="ru-RU" sz="1400" dirty="0">
                <a:solidFill>
                  <a:srgbClr val="7030A0"/>
                </a:solidFill>
                <a:latin typeface="Times New Roman" pitchFamily="18" charset="0"/>
                <a:cs typeface="Times New Roman" pitchFamily="18" charset="0"/>
              </a:rPr>
              <a:t>. ф.   падеж, лицо, </a:t>
            </a:r>
            <a:r>
              <a:rPr lang="ru-RU" sz="1400" dirty="0" smtClean="0">
                <a:solidFill>
                  <a:srgbClr val="7030A0"/>
                </a:solidFill>
                <a:latin typeface="Times New Roman" pitchFamily="18" charset="0"/>
                <a:cs typeface="Times New Roman" pitchFamily="18" charset="0"/>
              </a:rPr>
              <a:t>число.</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		</a:t>
            </a:r>
          </a:p>
          <a:p>
            <a:r>
              <a:rPr lang="ru-RU" sz="1400" dirty="0">
                <a:solidFill>
                  <a:srgbClr val="7030A0"/>
                </a:solidFill>
                <a:latin typeface="Times New Roman" pitchFamily="18" charset="0"/>
                <a:cs typeface="Times New Roman" pitchFamily="18" charset="0"/>
              </a:rPr>
              <a:t>1  </a:t>
            </a:r>
            <a:r>
              <a:rPr lang="ru-RU" sz="1400" dirty="0" err="1">
                <a:solidFill>
                  <a:srgbClr val="7030A0"/>
                </a:solidFill>
                <a:latin typeface="Times New Roman" pitchFamily="18" charset="0"/>
                <a:cs typeface="Times New Roman" pitchFamily="18" charset="0"/>
              </a:rPr>
              <a:t>Повестовательные</a:t>
            </a:r>
            <a:r>
              <a:rPr lang="ru-RU" sz="1400" dirty="0">
                <a:solidFill>
                  <a:srgbClr val="7030A0"/>
                </a:solidFill>
                <a:latin typeface="Times New Roman" pitchFamily="18" charset="0"/>
                <a:cs typeface="Times New Roman" pitchFamily="18" charset="0"/>
              </a:rPr>
              <a:t>     </a:t>
            </a:r>
            <a:r>
              <a:rPr lang="ru-RU" sz="1400" dirty="0" smtClean="0">
                <a:solidFill>
                  <a:srgbClr val="7030A0"/>
                </a:solidFill>
                <a:latin typeface="Times New Roman" pitchFamily="18" charset="0"/>
                <a:cs typeface="Times New Roman" pitchFamily="18" charset="0"/>
              </a:rPr>
              <a:t>пред-я</a:t>
            </a:r>
            <a:endParaRPr lang="en-US" sz="1400" dirty="0" smtClean="0">
              <a:solidFill>
                <a:srgbClr val="7030A0"/>
              </a:solidFill>
              <a:latin typeface="Times New Roman" pitchFamily="18" charset="0"/>
              <a:cs typeface="Times New Roman" pitchFamily="18" charset="0"/>
            </a:endParaRPr>
          </a:p>
          <a:p>
            <a:r>
              <a:rPr lang="ru-RU" sz="1400" dirty="0" smtClean="0">
                <a:solidFill>
                  <a:srgbClr val="7030A0"/>
                </a:solidFill>
                <a:latin typeface="Times New Roman" pitchFamily="18" charset="0"/>
                <a:cs typeface="Times New Roman" pitchFamily="18" charset="0"/>
              </a:rPr>
              <a:t>2  </a:t>
            </a:r>
            <a:r>
              <a:rPr lang="ru-RU" sz="1400" dirty="0">
                <a:solidFill>
                  <a:srgbClr val="7030A0"/>
                </a:solidFill>
                <a:latin typeface="Times New Roman" pitchFamily="18" charset="0"/>
                <a:cs typeface="Times New Roman" pitchFamily="18" charset="0"/>
              </a:rPr>
              <a:t>Вопросительные      пред-я</a:t>
            </a:r>
          </a:p>
          <a:p>
            <a:r>
              <a:rPr lang="ru-RU" sz="1400" dirty="0">
                <a:solidFill>
                  <a:srgbClr val="7030A0"/>
                </a:solidFill>
                <a:latin typeface="Times New Roman" pitchFamily="18" charset="0"/>
                <a:cs typeface="Times New Roman" pitchFamily="18" charset="0"/>
              </a:rPr>
              <a:t>3  Побудительные       пред-я</a:t>
            </a:r>
          </a:p>
          <a:p>
            <a:r>
              <a:rPr lang="ru-RU" sz="1400" dirty="0">
                <a:solidFill>
                  <a:srgbClr val="7030A0"/>
                </a:solidFill>
                <a:latin typeface="Times New Roman" pitchFamily="18" charset="0"/>
                <a:cs typeface="Times New Roman" pitchFamily="18" charset="0"/>
              </a:rPr>
              <a:t>4  Восклицательные    пред-я</a:t>
            </a:r>
          </a:p>
          <a:p>
            <a:r>
              <a:rPr lang="ru-RU" sz="1400" dirty="0" smtClean="0">
                <a:solidFill>
                  <a:srgbClr val="7030A0"/>
                </a:solidFill>
                <a:latin typeface="Times New Roman" pitchFamily="18" charset="0"/>
                <a:cs typeface="Times New Roman" pitchFamily="18" charset="0"/>
              </a:rPr>
              <a:t>     III  </a:t>
            </a:r>
            <a:r>
              <a:rPr lang="ru-RU" sz="1400" dirty="0">
                <a:solidFill>
                  <a:srgbClr val="7030A0"/>
                </a:solidFill>
                <a:latin typeface="Times New Roman" pitchFamily="18" charset="0"/>
                <a:cs typeface="Times New Roman" pitchFamily="18" charset="0"/>
              </a:rPr>
              <a:t>Члены   предложения</a:t>
            </a:r>
          </a:p>
          <a:p>
            <a:r>
              <a:rPr lang="ru-RU" sz="1400" dirty="0">
                <a:solidFill>
                  <a:srgbClr val="7030A0"/>
                </a:solidFill>
                <a:latin typeface="Times New Roman" pitchFamily="18" charset="0"/>
                <a:cs typeface="Times New Roman" pitchFamily="18" charset="0"/>
              </a:rPr>
              <a:t>1  Главные   члены предложения 1 .Подлежащее, сказуемое 2. Второстепенные члены предложения 1 Дополнение       </a:t>
            </a:r>
            <a:r>
              <a:rPr lang="ru-RU" sz="1400" dirty="0" err="1">
                <a:solidFill>
                  <a:srgbClr val="7030A0"/>
                </a:solidFill>
                <a:latin typeface="Times New Roman" pitchFamily="18" charset="0"/>
                <a:cs typeface="Times New Roman" pitchFamily="18" charset="0"/>
              </a:rPr>
              <a:t>тәмамлык</a:t>
            </a:r>
            <a:r>
              <a:rPr lang="ru-RU" sz="1400" dirty="0">
                <a:solidFill>
                  <a:srgbClr val="7030A0"/>
                </a:solidFill>
                <a:latin typeface="Times New Roman" pitchFamily="18" charset="0"/>
                <a:cs typeface="Times New Roman" pitchFamily="18" charset="0"/>
              </a:rPr>
              <a:t> 2   Обстоятельство  </a:t>
            </a:r>
            <a:r>
              <a:rPr lang="ru-RU" sz="1400" dirty="0" err="1">
                <a:solidFill>
                  <a:srgbClr val="7030A0"/>
                </a:solidFill>
                <a:latin typeface="Times New Roman" pitchFamily="18" charset="0"/>
                <a:cs typeface="Times New Roman" pitchFamily="18" charset="0"/>
              </a:rPr>
              <a:t>хәл</a:t>
            </a:r>
            <a:r>
              <a:rPr lang="ru-RU" sz="1400" dirty="0">
                <a:solidFill>
                  <a:srgbClr val="7030A0"/>
                </a:solidFill>
                <a:latin typeface="Times New Roman" pitchFamily="18" charset="0"/>
                <a:cs typeface="Times New Roman" pitchFamily="18" charset="0"/>
              </a:rPr>
              <a:t> 3   Определение       </a:t>
            </a:r>
            <a:r>
              <a:rPr lang="ru-RU" sz="1400" dirty="0" err="1">
                <a:solidFill>
                  <a:srgbClr val="7030A0"/>
                </a:solidFill>
                <a:latin typeface="Times New Roman" pitchFamily="18" charset="0"/>
                <a:cs typeface="Times New Roman" pitchFamily="18" charset="0"/>
              </a:rPr>
              <a:t>аергыч</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3  Разбор    пред-я             </a:t>
            </a:r>
          </a:p>
          <a:p>
            <a:r>
              <a:rPr lang="ru-RU" sz="1400" dirty="0">
                <a:solidFill>
                  <a:srgbClr val="7030A0"/>
                </a:solidFill>
                <a:latin typeface="Times New Roman" pitchFamily="18" charset="0"/>
                <a:cs typeface="Times New Roman" pitchFamily="18" charset="0"/>
              </a:rPr>
              <a:t>4  Распространенные   и   нераспространенные    пред-я </a:t>
            </a:r>
            <a:r>
              <a:rPr lang="ru-RU" sz="1400" dirty="0" smtClean="0">
                <a:solidFill>
                  <a:srgbClr val="7030A0"/>
                </a:solidFill>
                <a:latin typeface="Times New Roman" pitchFamily="18" charset="0"/>
                <a:cs typeface="Times New Roman" pitchFamily="18" charset="0"/>
              </a:rPr>
              <a:t>(</a:t>
            </a:r>
            <a:r>
              <a:rPr lang="ru-RU" sz="1400" dirty="0" err="1" smtClean="0">
                <a:solidFill>
                  <a:srgbClr val="7030A0"/>
                </a:solidFill>
                <a:latin typeface="Times New Roman" pitchFamily="18" charset="0"/>
                <a:cs typeface="Times New Roman" pitchFamily="18" charset="0"/>
              </a:rPr>
              <a:t>җәенке</a:t>
            </a:r>
            <a:r>
              <a:rPr lang="ru-RU" sz="1400" dirty="0" smtClean="0">
                <a:solidFill>
                  <a:srgbClr val="7030A0"/>
                </a:solidFill>
                <a:latin typeface="Times New Roman" pitchFamily="18" charset="0"/>
                <a:cs typeface="Times New Roman" pitchFamily="18" charset="0"/>
              </a:rPr>
              <a:t>   </a:t>
            </a:r>
            <a:r>
              <a:rPr lang="ru-RU" sz="1400" dirty="0" err="1" smtClean="0">
                <a:solidFill>
                  <a:srgbClr val="7030A0"/>
                </a:solidFill>
                <a:latin typeface="Times New Roman" pitchFamily="18" charset="0"/>
                <a:cs typeface="Times New Roman" pitchFamily="18" charset="0"/>
              </a:rPr>
              <a:t>һәм</a:t>
            </a:r>
            <a:r>
              <a:rPr lang="ru-RU" sz="1400" dirty="0" smtClean="0">
                <a:solidFill>
                  <a:srgbClr val="7030A0"/>
                </a:solidFill>
                <a:latin typeface="Times New Roman" pitchFamily="18" charset="0"/>
                <a:cs typeface="Times New Roman" pitchFamily="18" charset="0"/>
              </a:rPr>
              <a:t>    </a:t>
            </a:r>
            <a:r>
              <a:rPr lang="ru-RU" sz="1400" dirty="0" err="1" smtClean="0">
                <a:solidFill>
                  <a:srgbClr val="7030A0"/>
                </a:solidFill>
                <a:latin typeface="Times New Roman" pitchFamily="18" charset="0"/>
                <a:cs typeface="Times New Roman" pitchFamily="18" charset="0"/>
              </a:rPr>
              <a:t>җыйнак</a:t>
            </a:r>
            <a:r>
              <a:rPr lang="ru-RU" sz="1400" dirty="0" smtClean="0">
                <a:solidFill>
                  <a:srgbClr val="7030A0"/>
                </a:solidFill>
                <a:latin typeface="Times New Roman" pitchFamily="18" charset="0"/>
                <a:cs typeface="Times New Roman" pitchFamily="18" charset="0"/>
              </a:rPr>
              <a:t>    </a:t>
            </a:r>
            <a:r>
              <a:rPr lang="ru-RU" sz="1400" dirty="0" err="1" smtClean="0">
                <a:solidFill>
                  <a:srgbClr val="7030A0"/>
                </a:solidFill>
                <a:latin typeface="Times New Roman" pitchFamily="18" charset="0"/>
                <a:cs typeface="Times New Roman" pitchFamily="18" charset="0"/>
              </a:rPr>
              <a:t>җөмләләр</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5   </a:t>
            </a:r>
            <a:r>
              <a:rPr lang="ru-RU" sz="1400" dirty="0" err="1">
                <a:solidFill>
                  <a:srgbClr val="7030A0"/>
                </a:solidFill>
                <a:latin typeface="Times New Roman" pitchFamily="18" charset="0"/>
                <a:cs typeface="Times New Roman" pitchFamily="18" charset="0"/>
              </a:rPr>
              <a:t>Предлож</a:t>
            </a:r>
            <a:r>
              <a:rPr lang="ru-RU" sz="1400" dirty="0">
                <a:solidFill>
                  <a:srgbClr val="7030A0"/>
                </a:solidFill>
                <a:latin typeface="Times New Roman" pitchFamily="18" charset="0"/>
                <a:cs typeface="Times New Roman" pitchFamily="18" charset="0"/>
              </a:rPr>
              <a:t>   с   однородными    членами</a:t>
            </a:r>
          </a:p>
          <a:p>
            <a:r>
              <a:rPr lang="ru-RU" sz="1400" dirty="0">
                <a:solidFill>
                  <a:srgbClr val="7030A0"/>
                </a:solidFill>
                <a:latin typeface="Times New Roman" pitchFamily="18" charset="0"/>
                <a:cs typeface="Times New Roman" pitchFamily="18" charset="0"/>
              </a:rPr>
              <a:t>6   Однородные   члены   пред-я   с союзами   и, а, но,   что, чтобы,   когда,   где,   который,</a:t>
            </a:r>
          </a:p>
          <a:p>
            <a:r>
              <a:rPr lang="ru-RU" sz="1400" dirty="0">
                <a:solidFill>
                  <a:srgbClr val="7030A0"/>
                </a:solidFill>
                <a:latin typeface="Times New Roman" pitchFamily="18" charset="0"/>
                <a:cs typeface="Times New Roman" pitchFamily="18" charset="0"/>
              </a:rPr>
              <a:t>	</a:t>
            </a:r>
            <a:r>
              <a:rPr lang="ru-RU" sz="1400" dirty="0" smtClean="0">
                <a:solidFill>
                  <a:srgbClr val="7030A0"/>
                </a:solidFill>
                <a:latin typeface="Times New Roman" pitchFamily="18" charset="0"/>
                <a:cs typeface="Times New Roman" pitchFamily="18" charset="0"/>
              </a:rPr>
              <a:t>IV   </a:t>
            </a:r>
            <a:r>
              <a:rPr lang="ru-RU" sz="1400" dirty="0">
                <a:solidFill>
                  <a:srgbClr val="7030A0"/>
                </a:solidFill>
                <a:latin typeface="Times New Roman" pitchFamily="18" charset="0"/>
                <a:cs typeface="Times New Roman" pitchFamily="18" charset="0"/>
              </a:rPr>
              <a:t>Звуки и буквы</a:t>
            </a:r>
          </a:p>
          <a:p>
            <a:r>
              <a:rPr lang="ru-RU" sz="1400" dirty="0">
                <a:solidFill>
                  <a:srgbClr val="7030A0"/>
                </a:solidFill>
                <a:latin typeface="Times New Roman" pitchFamily="18" charset="0"/>
                <a:cs typeface="Times New Roman" pitchFamily="18" charset="0"/>
              </a:rPr>
              <a:t>-   звонкие    и   глухие  с</a:t>
            </a:r>
            <a:r>
              <a:rPr lang="ru-RU" sz="1400" dirty="0" smtClean="0">
                <a:solidFill>
                  <a:srgbClr val="7030A0"/>
                </a:solidFill>
                <a:latin typeface="Times New Roman" pitchFamily="18" charset="0"/>
                <a:cs typeface="Times New Roman" pitchFamily="18" charset="0"/>
              </a:rPr>
              <a:t>огласные</a:t>
            </a:r>
            <a:endParaRPr lang="ru-RU" sz="1400" dirty="0">
              <a:solidFill>
                <a:srgbClr val="7030A0"/>
              </a:solidFill>
              <a:latin typeface="Times New Roman" pitchFamily="18" charset="0"/>
              <a:cs typeface="Times New Roman" pitchFamily="18" charset="0"/>
            </a:endParaRPr>
          </a:p>
          <a:p>
            <a:r>
              <a:rPr lang="ru-RU" sz="1400" dirty="0">
                <a:solidFill>
                  <a:srgbClr val="7030A0"/>
                </a:solidFill>
                <a:latin typeface="Times New Roman" pitchFamily="18" charset="0"/>
                <a:cs typeface="Times New Roman" pitchFamily="18" charset="0"/>
              </a:rPr>
              <a:t>-   парные, непарные</a:t>
            </a:r>
          </a:p>
          <a:p>
            <a:r>
              <a:rPr lang="ru-RU" sz="1400" dirty="0">
                <a:solidFill>
                  <a:srgbClr val="7030A0"/>
                </a:solidFill>
                <a:latin typeface="Times New Roman" pitchFamily="18" charset="0"/>
                <a:cs typeface="Times New Roman" pitchFamily="18" charset="0"/>
              </a:rPr>
              <a:t>-   твердые   и   </a:t>
            </a:r>
            <a:r>
              <a:rPr lang="ru-RU" sz="1400" dirty="0" err="1">
                <a:solidFill>
                  <a:srgbClr val="7030A0"/>
                </a:solidFill>
                <a:latin typeface="Times New Roman" pitchFamily="18" charset="0"/>
                <a:cs typeface="Times New Roman" pitchFamily="18" charset="0"/>
              </a:rPr>
              <a:t>мяхкие</a:t>
            </a:r>
            <a:r>
              <a:rPr lang="ru-RU" sz="1400" dirty="0">
                <a:solidFill>
                  <a:srgbClr val="7030A0"/>
                </a:solidFill>
                <a:latin typeface="Times New Roman" pitchFamily="18" charset="0"/>
                <a:cs typeface="Times New Roman" pitchFamily="18" charset="0"/>
              </a:rPr>
              <a:t>   </a:t>
            </a:r>
            <a:r>
              <a:rPr lang="ru-RU" sz="1400" dirty="0" err="1">
                <a:solidFill>
                  <a:srgbClr val="7030A0"/>
                </a:solidFill>
                <a:latin typeface="Times New Roman" pitchFamily="18" charset="0"/>
                <a:cs typeface="Times New Roman" pitchFamily="18" charset="0"/>
              </a:rPr>
              <a:t>сог</a:t>
            </a:r>
            <a:r>
              <a:rPr lang="ru-RU" sz="1400" dirty="0">
                <a:solidFill>
                  <a:srgbClr val="7030A0"/>
                </a:solidFill>
                <a:latin typeface="Times New Roman" pitchFamily="18" charset="0"/>
                <a:cs typeface="Times New Roman" pitchFamily="18" charset="0"/>
              </a:rPr>
              <a:t>.</a:t>
            </a:r>
          </a:p>
          <a:p>
            <a:r>
              <a:rPr lang="ru-RU" sz="1400" dirty="0">
                <a:solidFill>
                  <a:srgbClr val="7030A0"/>
                </a:solidFill>
                <a:latin typeface="Times New Roman" pitchFamily="18" charset="0"/>
                <a:cs typeface="Times New Roman" pitchFamily="18" charset="0"/>
              </a:rPr>
              <a:t>-  произношение   ж, ш, ч, ц, щ</a:t>
            </a:r>
          </a:p>
          <a:p>
            <a:r>
              <a:rPr lang="ru-RU" sz="1400" dirty="0">
                <a:solidFill>
                  <a:srgbClr val="7030A0"/>
                </a:solidFill>
                <a:latin typeface="Times New Roman" pitchFamily="18" charset="0"/>
                <a:cs typeface="Times New Roman" pitchFamily="18" charset="0"/>
              </a:rPr>
              <a:t>	</a:t>
            </a:r>
            <a:r>
              <a:rPr lang="ru-RU" sz="1400" dirty="0" smtClean="0">
                <a:solidFill>
                  <a:srgbClr val="7030A0"/>
                </a:solidFill>
                <a:latin typeface="Times New Roman" pitchFamily="18" charset="0"/>
                <a:cs typeface="Times New Roman" pitchFamily="18" charset="0"/>
              </a:rPr>
              <a:t>V  </a:t>
            </a:r>
            <a:r>
              <a:rPr lang="ru-RU" sz="1400" dirty="0">
                <a:solidFill>
                  <a:srgbClr val="7030A0"/>
                </a:solidFill>
                <a:latin typeface="Times New Roman" pitchFamily="18" charset="0"/>
                <a:cs typeface="Times New Roman" pitchFamily="18" charset="0"/>
              </a:rPr>
              <a:t>Разбор слова по составу                        </a:t>
            </a:r>
          </a:p>
          <a:p>
            <a:r>
              <a:rPr lang="ru-RU" sz="1400" dirty="0">
                <a:solidFill>
                  <a:srgbClr val="7030A0"/>
                </a:solidFill>
                <a:latin typeface="Times New Roman" pitchFamily="18" charset="0"/>
                <a:cs typeface="Times New Roman" pitchFamily="18" charset="0"/>
              </a:rPr>
              <a:t>1. Основа, окончание, корень, приставка, суффикс. 1. Однородные слова </a:t>
            </a:r>
          </a:p>
        </p:txBody>
      </p:sp>
    </p:spTree>
    <p:extLst>
      <p:ext uri="{BB962C8B-B14F-4D97-AF65-F5344CB8AC3E}">
        <p14:creationId xmlns:p14="http://schemas.microsoft.com/office/powerpoint/2010/main" val="3464874016"/>
      </p:ext>
    </p:extLst>
  </p:cSld>
  <p:clrMapOvr>
    <a:masterClrMapping/>
  </p:clrMapOvr>
  <mc:AlternateContent xmlns:mc="http://schemas.openxmlformats.org/markup-compatibility/2006" xmlns:p14="http://schemas.microsoft.com/office/powerpoint/2010/main">
    <mc:Choice Requires="p14">
      <p:transition spd="slow" p14:dur="1600" advTm="642">
        <p14:conveyor dir="l"/>
      </p:transition>
    </mc:Choice>
    <mc:Fallback xmlns="">
      <p:transition spd="slow" advTm="642">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988840"/>
          </a:xfrm>
        </p:spPr>
        <p:style>
          <a:lnRef idx="1">
            <a:schemeClr val="accent1"/>
          </a:lnRef>
          <a:fillRef idx="2">
            <a:schemeClr val="accent1"/>
          </a:fillRef>
          <a:effectRef idx="1">
            <a:schemeClr val="accent1"/>
          </a:effectRef>
          <a:fontRef idx="minor">
            <a:schemeClr val="dk1"/>
          </a:fontRef>
        </p:style>
        <p:txBody>
          <a:bodyPr anchor="t">
            <a:normAutofit fontScale="90000"/>
          </a:bodyPr>
          <a:lstStyle/>
          <a:p>
            <a:r>
              <a:rPr lang="ru-RU" sz="4000" b="1" dirty="0" smtClean="0">
                <a:solidFill>
                  <a:srgbClr val="C00000"/>
                </a:solidFill>
                <a:latin typeface="Times New Roman" pitchFamily="18" charset="0"/>
                <a:cs typeface="Times New Roman" pitchFamily="18" charset="0"/>
              </a:rPr>
              <a:t>МАТЕРИАЛЛАР</a:t>
            </a:r>
            <a:br>
              <a:rPr lang="ru-RU" sz="4000" b="1" dirty="0" smtClean="0">
                <a:solidFill>
                  <a:srgbClr val="C00000"/>
                </a:solidFill>
                <a:latin typeface="Times New Roman" pitchFamily="18" charset="0"/>
                <a:cs typeface="Times New Roman" pitchFamily="18" charset="0"/>
              </a:rPr>
            </a:br>
            <a:r>
              <a:rPr lang="ru-RU" sz="2700" b="1" dirty="0" smtClean="0">
                <a:solidFill>
                  <a:srgbClr val="FF0000"/>
                </a:solidFill>
                <a:latin typeface="Times New Roman" pitchFamily="18" charset="0"/>
                <a:cs typeface="Times New Roman" pitchFamily="18" charset="0"/>
              </a:rPr>
              <a:t>ПАПКАЛАРЫМ</a:t>
            </a:r>
            <a:r>
              <a:rPr lang="ru-RU" sz="4000" b="1" dirty="0">
                <a:solidFill>
                  <a:srgbClr val="C00000"/>
                </a:solidFill>
                <a:latin typeface="Times New Roman" pitchFamily="18" charset="0"/>
                <a:cs typeface="Times New Roman" pitchFamily="18" charset="0"/>
              </a:rPr>
              <a:t/>
            </a:r>
            <a:br>
              <a:rPr lang="ru-RU" sz="4000" b="1" dirty="0">
                <a:solidFill>
                  <a:srgbClr val="C0000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ДӘРЕСТӘ БИРЕЛГӘННӘР БЕЛӘН ГЕНӘ ЧИКЛӘНЕП КАЛМЫЙЧА, УКУЧЫЛАРНЫҢ </a:t>
            </a:r>
            <a:r>
              <a:rPr lang="ru-RU" sz="2200" b="1" dirty="0">
                <a:solidFill>
                  <a:srgbClr val="7030A0"/>
                </a:solidFill>
                <a:latin typeface="Times New Roman" pitchFamily="18" charset="0"/>
                <a:cs typeface="Times New Roman" pitchFamily="18" charset="0"/>
              </a:rPr>
              <a:t>БЕЛЕМЕН ҮСТЕРҮДӘ </a:t>
            </a:r>
            <a:r>
              <a:rPr lang="tt-RU" sz="2200" b="1" dirty="0" smtClean="0">
                <a:solidFill>
                  <a:srgbClr val="7030A0"/>
                </a:solidFill>
                <a:latin typeface="Times New Roman" pitchFamily="18" charset="0"/>
                <a:cs typeface="Times New Roman" pitchFamily="18" charset="0"/>
              </a:rPr>
              <a:t>ӨСТӘМӘ МАТЕРИАЛЛАР КУЛЛАНУ-ЗАМАН ТАЛӘБЕ.</a:t>
            </a:r>
            <a:br>
              <a:rPr lang="tt-RU" sz="2200" b="1" dirty="0" smtClean="0">
                <a:solidFill>
                  <a:srgbClr val="7030A0"/>
                </a:solidFill>
                <a:latin typeface="Times New Roman" pitchFamily="18" charset="0"/>
                <a:cs typeface="Times New Roman" pitchFamily="18" charset="0"/>
              </a:rPr>
            </a:br>
            <a:endParaRPr lang="ru-RU" sz="2200" b="1" dirty="0">
              <a:solidFill>
                <a:srgbClr val="7030A0"/>
              </a:solidFill>
              <a:latin typeface="Times New Roman" pitchFamily="18" charset="0"/>
              <a:cs typeface="Times New Roman" pitchFamily="18" charset="0"/>
            </a:endParaRPr>
          </a:p>
        </p:txBody>
      </p:sp>
      <p:sp>
        <p:nvSpPr>
          <p:cNvPr id="3" name="Объект 2"/>
          <p:cNvSpPr>
            <a:spLocks noGrp="1"/>
          </p:cNvSpPr>
          <p:nvPr>
            <p:ph idx="1"/>
          </p:nvPr>
        </p:nvSpPr>
        <p:spPr>
          <a:xfrm>
            <a:off x="-108520" y="1988840"/>
            <a:ext cx="9252520" cy="4752528"/>
          </a:xfrm>
        </p:spPr>
        <p:style>
          <a:lnRef idx="1">
            <a:schemeClr val="accent1"/>
          </a:lnRef>
          <a:fillRef idx="2">
            <a:schemeClr val="accent1"/>
          </a:fillRef>
          <a:effectRef idx="1">
            <a:schemeClr val="accent1"/>
          </a:effectRef>
          <a:fontRef idx="minor">
            <a:schemeClr val="dk1"/>
          </a:fontRef>
        </p:style>
        <p:txBody>
          <a:bodyPr/>
          <a:lstStyle/>
          <a:p>
            <a:r>
              <a:rPr lang="en-US" dirty="0" smtClean="0"/>
              <a:t>                                                                      </a:t>
            </a:r>
            <a:endParaRPr lang="ru-RU" dirty="0"/>
          </a:p>
        </p:txBody>
      </p:sp>
      <p:pic>
        <p:nvPicPr>
          <p:cNvPr id="5122" name="Picture 2" descr="C:\Users\1663~1\AppData\Local\Temp\Rar$DIa0.351\IMG-20150203-WA0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 y="1872208"/>
            <a:ext cx="6012160" cy="4985792"/>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1663~1\AppData\Local\Temp\Rar$DIa0.367\IMG-20150203-WA0002.jpg"/>
          <p:cNvPicPr>
            <a:picLocks noChangeAspect="1" noChangeArrowheads="1"/>
          </p:cNvPicPr>
          <p:nvPr/>
        </p:nvPicPr>
        <p:blipFill rotWithShape="1">
          <a:blip r:embed="rId3">
            <a:extLst>
              <a:ext uri="{28A0092B-C50C-407E-A947-70E740481C1C}">
                <a14:useLocalDpi xmlns:a14="http://schemas.microsoft.com/office/drawing/2010/main" val="0"/>
              </a:ext>
            </a:extLst>
          </a:blip>
          <a:srcRect l="27228" b="8723"/>
          <a:stretch/>
        </p:blipFill>
        <p:spPr bwMode="auto">
          <a:xfrm>
            <a:off x="4499993" y="1845543"/>
            <a:ext cx="4644008" cy="562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448840"/>
      </p:ext>
    </p:extLst>
  </p:cSld>
  <p:clrMapOvr>
    <a:masterClrMapping/>
  </p:clrMapOvr>
  <mc:AlternateContent xmlns:mc="http://schemas.openxmlformats.org/markup-compatibility/2006" xmlns:p14="http://schemas.microsoft.com/office/powerpoint/2010/main">
    <mc:Choice Requires="p14">
      <p:transition spd="slow" p14:dur="1600" advTm="953">
        <p14:conveyor dir="l"/>
      </p:transition>
    </mc:Choice>
    <mc:Fallback xmlns="">
      <p:transition spd="slow" advTm="953">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44000" cy="6813376"/>
          </a:xfrm>
        </p:spPr>
        <p:style>
          <a:lnRef idx="1">
            <a:schemeClr val="accent3"/>
          </a:lnRef>
          <a:fillRef idx="2">
            <a:schemeClr val="accent3"/>
          </a:fillRef>
          <a:effectRef idx="1">
            <a:schemeClr val="accent3"/>
          </a:effectRef>
          <a:fontRef idx="minor">
            <a:schemeClr val="dk1"/>
          </a:fontRef>
        </p:style>
        <p:txBody>
          <a:bodyPr anchor="t">
            <a:normAutofit fontScale="90000"/>
          </a:bodyPr>
          <a:lstStyle/>
          <a:p>
            <a:r>
              <a:rPr lang="en-US" b="1" dirty="0" smtClean="0">
                <a:solidFill>
                  <a:srgbClr val="C00000"/>
                </a:solidFill>
                <a:latin typeface="Times New Roman" pitchFamily="18" charset="0"/>
                <a:cs typeface="Times New Roman" pitchFamily="18" charset="0"/>
              </a:rPr>
              <a:t>IV </a:t>
            </a:r>
            <a:r>
              <a:rPr lang="tt-RU" b="1" dirty="0" smtClean="0">
                <a:solidFill>
                  <a:srgbClr val="C00000"/>
                </a:solidFill>
                <a:latin typeface="Times New Roman" pitchFamily="18" charset="0"/>
                <a:cs typeface="Times New Roman" pitchFamily="18" charset="0"/>
              </a:rPr>
              <a:t>бүлек</a:t>
            </a:r>
            <a:r>
              <a:rPr lang="tt-RU" dirty="0" smtClean="0"/>
              <a:t/>
            </a:r>
            <a:br>
              <a:rPr lang="tt-RU" dirty="0" smtClean="0"/>
            </a:br>
            <a:r>
              <a:rPr lang="tt-RU" b="1" dirty="0" smtClean="0">
                <a:solidFill>
                  <a:schemeClr val="tx2">
                    <a:lumMod val="40000"/>
                    <a:lumOff val="60000"/>
                  </a:schemeClr>
                </a:solidFill>
                <a:latin typeface="Times New Roman" pitchFamily="18" charset="0"/>
                <a:cs typeface="Times New Roman" pitchFamily="18" charset="0"/>
              </a:rPr>
              <a:t>УКЫТУЧЫ-ИҖАДИ ШӘХЕС</a:t>
            </a:r>
            <a:br>
              <a:rPr lang="tt-RU" b="1" dirty="0" smtClean="0">
                <a:solidFill>
                  <a:schemeClr val="tx2">
                    <a:lumMod val="40000"/>
                    <a:lumOff val="60000"/>
                  </a:schemeClr>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1. Укытучы-остаз</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2. Укытучы-режиссёр</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3. Укытучы-артист</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4.Укытучы-активист</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5.Укытучы-шагыйрь</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6. Укытучы-галим</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7. Укытучы—автор-методист</a:t>
            </a:r>
            <a:br>
              <a:rPr lang="tt-RU" sz="3600" b="1" dirty="0" smtClean="0">
                <a:solidFill>
                  <a:srgbClr val="FF0000"/>
                </a:solidFill>
                <a:latin typeface="Times New Roman" pitchFamily="18" charset="0"/>
                <a:cs typeface="Times New Roman" pitchFamily="18" charset="0"/>
              </a:rPr>
            </a:br>
            <a:r>
              <a:rPr lang="tt-RU" sz="3600" b="1" dirty="0" smtClean="0">
                <a:solidFill>
                  <a:srgbClr val="FF0000"/>
                </a:solidFill>
                <a:latin typeface="Times New Roman" pitchFamily="18" charset="0"/>
                <a:cs typeface="Times New Roman" pitchFamily="18" charset="0"/>
              </a:rPr>
              <a:t>8. Сыйныф бүлмәсе- </a:t>
            </a:r>
            <a:r>
              <a:rPr lang="tt-RU" sz="3600" b="1" smtClean="0">
                <a:solidFill>
                  <a:srgbClr val="FF0000"/>
                </a:solidFill>
                <a:latin typeface="Times New Roman" pitchFamily="18" charset="0"/>
                <a:cs typeface="Times New Roman" pitchFamily="18" charset="0"/>
              </a:rPr>
              <a:t>укытучының </a:t>
            </a:r>
            <a:br>
              <a:rPr lang="tt-RU" sz="3600" b="1" smtClean="0">
                <a:solidFill>
                  <a:srgbClr val="FF0000"/>
                </a:solidFill>
                <a:latin typeface="Times New Roman" pitchFamily="18" charset="0"/>
                <a:cs typeface="Times New Roman" pitchFamily="18" charset="0"/>
              </a:rPr>
            </a:br>
            <a:r>
              <a:rPr lang="tt-RU" sz="3600" b="1" smtClean="0">
                <a:solidFill>
                  <a:srgbClr val="FF0000"/>
                </a:solidFill>
                <a:latin typeface="Times New Roman" pitchFamily="18" charset="0"/>
                <a:cs typeface="Times New Roman" pitchFamily="18" charset="0"/>
              </a:rPr>
              <a:t>иҗат йорты </a:t>
            </a:r>
            <a:r>
              <a:rPr lang="tt-RU" sz="3600" b="1" dirty="0" smtClean="0">
                <a:solidFill>
                  <a:srgbClr val="FF0000"/>
                </a:solidFill>
                <a:latin typeface="Times New Roman" pitchFamily="18" charset="0"/>
                <a:cs typeface="Times New Roman" pitchFamily="18" charset="0"/>
              </a:rPr>
              <a:t>ул</a:t>
            </a:r>
            <a:r>
              <a:rPr lang="tt-RU" sz="3600" b="1" dirty="0">
                <a:solidFill>
                  <a:srgbClr val="FF0000"/>
                </a:solidFill>
                <a:latin typeface="Times New Roman" pitchFamily="18" charset="0"/>
                <a:cs typeface="Times New Roman" pitchFamily="18" charset="0"/>
              </a:rPr>
              <a:t/>
            </a:r>
            <a:br>
              <a:rPr lang="tt-RU" sz="3600" b="1" dirty="0">
                <a:solidFill>
                  <a:srgbClr val="FF0000"/>
                </a:solidFill>
                <a:latin typeface="Times New Roman" pitchFamily="18" charset="0"/>
                <a:cs typeface="Times New Roman" pitchFamily="18" charset="0"/>
              </a:rPr>
            </a:br>
            <a:endParaRPr lang="ru-RU"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1168929"/>
      </p:ext>
    </p:extLst>
  </p:cSld>
  <p:clrMapOvr>
    <a:masterClrMapping/>
  </p:clrMapOvr>
  <mc:AlternateContent xmlns:mc="http://schemas.openxmlformats.org/markup-compatibility/2006" xmlns:p14="http://schemas.microsoft.com/office/powerpoint/2010/main">
    <mc:Choice Requires="p14">
      <p:transition spd="slow" p14:dur="1400" advTm="593">
        <p14:doors dir="vert"/>
      </p:transition>
    </mc:Choice>
    <mc:Fallback xmlns="">
      <p:transition spd="slow" advTm="593">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073008" cy="1373014"/>
          </a:xfrm>
        </p:spPr>
        <p:style>
          <a:lnRef idx="1">
            <a:schemeClr val="accent4"/>
          </a:lnRef>
          <a:fillRef idx="2">
            <a:schemeClr val="accent4"/>
          </a:fillRef>
          <a:effectRef idx="1">
            <a:schemeClr val="accent4"/>
          </a:effectRef>
          <a:fontRef idx="minor">
            <a:schemeClr val="dk1"/>
          </a:fontRef>
        </p:style>
        <p:txBody>
          <a:bodyPr>
            <a:normAutofit/>
          </a:bodyPr>
          <a:lstStyle/>
          <a:p>
            <a:r>
              <a:rPr lang="ru-RU" sz="3600" b="1" dirty="0" smtClean="0">
                <a:solidFill>
                  <a:srgbClr val="C00000"/>
                </a:solidFill>
                <a:latin typeface="Times New Roman" pitchFamily="18" charset="0"/>
                <a:cs typeface="Times New Roman" pitchFamily="18" charset="0"/>
              </a:rPr>
              <a:t>УКЫТУЧЫ—ОСТАЗ</a:t>
            </a:r>
            <a:br>
              <a:rPr lang="ru-RU" sz="3600" b="1" dirty="0" smtClean="0">
                <a:solidFill>
                  <a:srgbClr val="C00000"/>
                </a:solidFill>
                <a:latin typeface="Times New Roman" pitchFamily="18" charset="0"/>
                <a:cs typeface="Times New Roman" pitchFamily="18" charset="0"/>
              </a:rPr>
            </a:br>
            <a:r>
              <a:rPr lang="ru-RU" sz="2700" b="1" dirty="0" smtClean="0">
                <a:solidFill>
                  <a:srgbClr val="00B0F0"/>
                </a:solidFill>
                <a:latin typeface="Times New Roman" pitchFamily="18" charset="0"/>
                <a:cs typeface="Times New Roman" pitchFamily="18" charset="0"/>
              </a:rPr>
              <a:t>УЛ УКУЧЫНЫ ҺӘРЬЯКЛАП ҮСТЕРЕРГӘ ТИЕШ</a:t>
            </a:r>
            <a:endParaRPr lang="ru-RU" b="1" dirty="0">
              <a:solidFill>
                <a:srgbClr val="00B0F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2665"/>
            <a:ext cx="288032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8131" y="1484784"/>
            <a:ext cx="2575869" cy="481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7729" y="1484785"/>
            <a:ext cx="360040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9812822"/>
      </p:ext>
    </p:extLst>
  </p:cSld>
  <p:clrMapOvr>
    <a:masterClrMapping/>
  </p:clrMapOvr>
  <mc:AlternateContent xmlns:mc="http://schemas.openxmlformats.org/markup-compatibility/2006" xmlns:p14="http://schemas.microsoft.com/office/powerpoint/2010/main">
    <mc:Choice Requires="p14">
      <p:transition spd="slow" p14:dur="1400" advTm="422">
        <p14:doors dir="vert"/>
      </p:transition>
    </mc:Choice>
    <mc:Fallback xmlns="">
      <p:transition spd="slow" advTm="422">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073008" cy="137301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ru-RU" sz="3600" b="1" dirty="0" smtClean="0">
                <a:solidFill>
                  <a:srgbClr val="C00000"/>
                </a:solidFill>
                <a:latin typeface="Times New Roman" pitchFamily="18" charset="0"/>
                <a:cs typeface="Times New Roman" pitchFamily="18" charset="0"/>
              </a:rPr>
              <a:t>УКЫТУЧЫ—РЕЖИССЁР</a:t>
            </a:r>
            <a:br>
              <a:rPr lang="ru-RU" sz="3600" b="1" dirty="0" smtClean="0">
                <a:solidFill>
                  <a:srgbClr val="C00000"/>
                </a:solidFill>
                <a:latin typeface="Times New Roman" pitchFamily="18" charset="0"/>
                <a:cs typeface="Times New Roman" pitchFamily="18" charset="0"/>
              </a:rPr>
            </a:br>
            <a:r>
              <a:rPr lang="ru-RU" sz="2700" b="1" dirty="0" smtClean="0">
                <a:solidFill>
                  <a:srgbClr val="00B0F0"/>
                </a:solidFill>
                <a:latin typeface="Times New Roman" pitchFamily="18" charset="0"/>
                <a:cs typeface="Times New Roman" pitchFamily="18" charset="0"/>
              </a:rPr>
              <a:t>УКУЧЫНЫ</a:t>
            </a:r>
            <a:r>
              <a:rPr lang="tt-RU" sz="2700" b="1" dirty="0" smtClean="0">
                <a:solidFill>
                  <a:srgbClr val="00B0F0"/>
                </a:solidFill>
                <a:latin typeface="Times New Roman" pitchFamily="18" charset="0"/>
                <a:cs typeface="Times New Roman" pitchFamily="18" charset="0"/>
              </a:rPr>
              <a:t>Ң</a:t>
            </a:r>
            <a:r>
              <a:rPr lang="ru-RU" sz="2700" b="1" dirty="0" smtClean="0">
                <a:solidFill>
                  <a:srgbClr val="00B0F0"/>
                </a:solidFill>
                <a:latin typeface="Times New Roman" pitchFamily="18" charset="0"/>
                <a:cs typeface="Times New Roman" pitchFamily="18" charset="0"/>
              </a:rPr>
              <a:t> СӘЛӘТЕН ҮСТЕРҮ ӨСТЕНДӘ ЭШЛӘҮ-УКЫТУЧЫНЫҢ БУРЫЧЫ</a:t>
            </a:r>
            <a:endParaRPr lang="ru-RU" b="1" dirty="0">
              <a:solidFill>
                <a:srgbClr val="00B0F0"/>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844824"/>
            <a:ext cx="252028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472604"/>
            <a:ext cx="3707904" cy="3036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07" y="3596840"/>
            <a:ext cx="3203848" cy="326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019394"/>
      </p:ext>
    </p:extLst>
  </p:cSld>
  <p:clrMapOvr>
    <a:masterClrMapping/>
  </p:clrMapOvr>
  <mc:AlternateContent xmlns:mc="http://schemas.openxmlformats.org/markup-compatibility/2006" xmlns:p14="http://schemas.microsoft.com/office/powerpoint/2010/main">
    <mc:Choice Requires="p14">
      <p:transition spd="slow" p14:dur="1400" advTm="394">
        <p14:doors dir="vert"/>
      </p:transition>
    </mc:Choice>
    <mc:Fallback xmlns="">
      <p:transition spd="slow" advTm="394">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116632"/>
            <a:ext cx="9108504" cy="1440160"/>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ru-RU" sz="3200" b="1" dirty="0">
                <a:solidFill>
                  <a:srgbClr val="C00000"/>
                </a:solidFill>
                <a:latin typeface="Times New Roman" pitchFamily="18" charset="0"/>
                <a:cs typeface="Times New Roman" pitchFamily="18" charset="0"/>
              </a:rPr>
              <a:t>УКЫТУЧЫ-АРТИСТ</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r>
              <a:rPr lang="ru-RU" sz="3200" b="1" dirty="0" err="1" smtClean="0">
                <a:solidFill>
                  <a:srgbClr val="00B0F0"/>
                </a:solidFill>
                <a:latin typeface="Times New Roman" pitchFamily="18" charset="0"/>
                <a:cs typeface="Times New Roman" pitchFamily="18" charset="0"/>
              </a:rPr>
              <a:t>Укытучы</a:t>
            </a:r>
            <a:r>
              <a:rPr lang="ru-RU" sz="3200" b="1" dirty="0" smtClean="0">
                <a:solidFill>
                  <a:srgbClr val="00B0F0"/>
                </a:solidFill>
                <a:latin typeface="Times New Roman" pitchFamily="18" charset="0"/>
                <a:cs typeface="Times New Roman" pitchFamily="18" charset="0"/>
              </a:rPr>
              <a:t> </a:t>
            </a:r>
            <a:r>
              <a:rPr lang="ru-RU" sz="3200" b="1" dirty="0">
                <a:solidFill>
                  <a:srgbClr val="00B0F0"/>
                </a:solidFill>
                <a:latin typeface="Times New Roman" pitchFamily="18" charset="0"/>
                <a:cs typeface="Times New Roman" pitchFamily="18" charset="0"/>
              </a:rPr>
              <a:t>актив </a:t>
            </a:r>
            <a:r>
              <a:rPr lang="ru-RU" sz="3200" b="1" dirty="0" err="1">
                <a:solidFill>
                  <a:srgbClr val="00B0F0"/>
                </a:solidFill>
                <a:latin typeface="Times New Roman" pitchFamily="18" charset="0"/>
                <a:cs typeface="Times New Roman" pitchFamily="18" charset="0"/>
              </a:rPr>
              <a:t>укучы</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тәрбияләү</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өчен</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башта</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үзе</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үрнәк</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күрсәтергә</a:t>
            </a:r>
            <a:r>
              <a:rPr lang="ru-RU" sz="3200" b="1" dirty="0">
                <a:solidFill>
                  <a:srgbClr val="00B0F0"/>
                </a:solidFill>
                <a:latin typeface="Times New Roman" pitchFamily="18" charset="0"/>
                <a:cs typeface="Times New Roman" pitchFamily="18" charset="0"/>
              </a:rPr>
              <a:t> </a:t>
            </a:r>
            <a:r>
              <a:rPr lang="ru-RU" sz="3200" b="1" dirty="0" err="1">
                <a:solidFill>
                  <a:srgbClr val="00B0F0"/>
                </a:solidFill>
                <a:latin typeface="Times New Roman" pitchFamily="18" charset="0"/>
                <a:cs typeface="Times New Roman" pitchFamily="18" charset="0"/>
              </a:rPr>
              <a:t>тиеш</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933056"/>
            <a:ext cx="309634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C:\Users\Айсылу\Documents\Scanned Documents\скетч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2317738"/>
            <a:ext cx="3024336" cy="396044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Айсылу\Documents\Scanned Documents\скетч 3.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363" y="1700808"/>
            <a:ext cx="2766789" cy="259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775182"/>
      </p:ext>
    </p:extLst>
  </p:cSld>
  <p:clrMapOvr>
    <a:masterClrMapping/>
  </p:clrMapOvr>
  <mc:AlternateContent xmlns:mc="http://schemas.openxmlformats.org/markup-compatibility/2006" xmlns:p14="http://schemas.microsoft.com/office/powerpoint/2010/main">
    <mc:Choice Requires="p14">
      <p:transition spd="slow" p14:dur="1400" advTm="520">
        <p14:doors dir="vert"/>
      </p:transition>
    </mc:Choice>
    <mc:Fallback xmlns="">
      <p:transition spd="slow" advTm="52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116632"/>
            <a:ext cx="9108504" cy="1440160"/>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ru-RU" sz="3200" b="1" dirty="0" smtClean="0">
                <a:solidFill>
                  <a:srgbClr val="C00000"/>
                </a:solidFill>
                <a:latin typeface="Times New Roman" pitchFamily="18" charset="0"/>
                <a:cs typeface="Times New Roman" pitchFamily="18" charset="0"/>
              </a:rPr>
              <a:t>УКЫТУЧЫ-АКТИВИСТ</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r>
              <a:rPr lang="ru-RU" sz="3200" b="1" dirty="0" err="1" smtClean="0">
                <a:solidFill>
                  <a:srgbClr val="00B0F0"/>
                </a:solidFill>
                <a:latin typeface="Times New Roman" pitchFamily="18" charset="0"/>
                <a:cs typeface="Times New Roman" pitchFamily="18" charset="0"/>
              </a:rPr>
              <a:t>Укытучы</a:t>
            </a:r>
            <a:r>
              <a:rPr lang="ru-RU" sz="3200" b="1" dirty="0" smtClean="0">
                <a:solidFill>
                  <a:srgbClr val="00B0F0"/>
                </a:solidFill>
                <a:latin typeface="Times New Roman" pitchFamily="18" charset="0"/>
                <a:cs typeface="Times New Roman" pitchFamily="18" charset="0"/>
              </a:rPr>
              <a:t> – </a:t>
            </a:r>
            <a:r>
              <a:rPr lang="ru-RU" sz="3200" b="1" dirty="0" err="1" smtClean="0">
                <a:solidFill>
                  <a:srgbClr val="00B0F0"/>
                </a:solidFill>
                <a:latin typeface="Times New Roman" pitchFamily="18" charset="0"/>
                <a:cs typeface="Times New Roman" pitchFamily="18" charset="0"/>
              </a:rPr>
              <a:t>авылда</a:t>
            </a:r>
            <a:r>
              <a:rPr lang="ru-RU" sz="3200" b="1" dirty="0" smtClean="0">
                <a:solidFill>
                  <a:srgbClr val="00B0F0"/>
                </a:solidFill>
                <a:latin typeface="Times New Roman" pitchFamily="18" charset="0"/>
                <a:cs typeface="Times New Roman" pitchFamily="18" charset="0"/>
              </a:rPr>
              <a:t> </a:t>
            </a:r>
            <a:r>
              <a:rPr lang="ru-RU" sz="3200" b="1" dirty="0" err="1" smtClean="0">
                <a:solidFill>
                  <a:srgbClr val="00B0F0"/>
                </a:solidFill>
                <a:latin typeface="Times New Roman" pitchFamily="18" charset="0"/>
                <a:cs typeface="Times New Roman" pitchFamily="18" charset="0"/>
              </a:rPr>
              <a:t>мәдәниятне</a:t>
            </a:r>
            <a:r>
              <a:rPr lang="ru-RU" sz="3200" b="1" dirty="0" smtClean="0">
                <a:solidFill>
                  <a:srgbClr val="00B0F0"/>
                </a:solidFill>
                <a:latin typeface="Times New Roman" pitchFamily="18" charset="0"/>
                <a:cs typeface="Times New Roman" pitchFamily="18" charset="0"/>
              </a:rPr>
              <a:t> </a:t>
            </a:r>
            <a:r>
              <a:rPr lang="ru-RU" sz="3200" b="1" dirty="0" err="1" smtClean="0">
                <a:solidFill>
                  <a:srgbClr val="00B0F0"/>
                </a:solidFill>
                <a:latin typeface="Times New Roman" pitchFamily="18" charset="0"/>
                <a:cs typeface="Times New Roman" pitchFamily="18" charset="0"/>
              </a:rPr>
              <a:t>үстердә</a:t>
            </a:r>
            <a:r>
              <a:rPr lang="ru-RU" sz="3200" b="1" dirty="0" smtClean="0">
                <a:solidFill>
                  <a:srgbClr val="00B0F0"/>
                </a:solidFill>
                <a:latin typeface="Times New Roman" pitchFamily="18" charset="0"/>
                <a:cs typeface="Times New Roman" pitchFamily="18" charset="0"/>
              </a:rPr>
              <a:t> </a:t>
            </a:r>
            <a:r>
              <a:rPr lang="ru-RU" sz="3200" b="1" dirty="0" err="1" smtClean="0">
                <a:solidFill>
                  <a:srgbClr val="00B0F0"/>
                </a:solidFill>
                <a:latin typeface="Times New Roman" pitchFamily="18" charset="0"/>
                <a:cs typeface="Times New Roman" pitchFamily="18" charset="0"/>
              </a:rPr>
              <a:t>алгы</a:t>
            </a:r>
            <a:r>
              <a:rPr lang="ru-RU" sz="3200" b="1" dirty="0" smtClean="0">
                <a:solidFill>
                  <a:srgbClr val="00B0F0"/>
                </a:solidFill>
                <a:latin typeface="Times New Roman" pitchFamily="18" charset="0"/>
                <a:cs typeface="Times New Roman" pitchFamily="18" charset="0"/>
              </a:rPr>
              <a:t> </a:t>
            </a:r>
            <a:r>
              <a:rPr lang="ru-RU" sz="3200" b="1" dirty="0" err="1" smtClean="0">
                <a:solidFill>
                  <a:srgbClr val="00B0F0"/>
                </a:solidFill>
                <a:latin typeface="Times New Roman" pitchFamily="18" charset="0"/>
                <a:cs typeface="Times New Roman" pitchFamily="18" charset="0"/>
              </a:rPr>
              <a:t>сафта</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pic>
        <p:nvPicPr>
          <p:cNvPr id="5122" name="Picture 2" descr="C:\Users\Айсылу\Pictures\P32705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397" y="3356992"/>
            <a:ext cx="2304256" cy="309634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628800"/>
            <a:ext cx="3160713"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C:\Users\Айсылу\Documents\Scanned Documents\скетч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6" y="1988840"/>
            <a:ext cx="3514725" cy="476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868360"/>
      </p:ext>
    </p:extLst>
  </p:cSld>
  <p:clrMapOvr>
    <a:masterClrMapping/>
  </p:clrMapOvr>
  <mc:AlternateContent xmlns:mc="http://schemas.openxmlformats.org/markup-compatibility/2006" xmlns:p14="http://schemas.microsoft.com/office/powerpoint/2010/main">
    <mc:Choice Requires="p14">
      <p:transition spd="slow" p14:dur="1400" advTm="404">
        <p14:doors dir="vert"/>
      </p:transition>
    </mc:Choice>
    <mc:Fallback xmlns="">
      <p:transition spd="slow" advTm="404">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ru-RU" b="1" dirty="0" smtClean="0">
                <a:solidFill>
                  <a:srgbClr val="C00000"/>
                </a:solidFill>
                <a:latin typeface="Times New Roman" pitchFamily="18" charset="0"/>
                <a:cs typeface="Times New Roman" pitchFamily="18" charset="0"/>
              </a:rPr>
              <a:t/>
            </a:r>
            <a:br>
              <a:rPr lang="ru-RU" b="1" dirty="0" smtClean="0">
                <a:solidFill>
                  <a:srgbClr val="C00000"/>
                </a:solidFill>
                <a:latin typeface="Times New Roman" pitchFamily="18" charset="0"/>
                <a:cs typeface="Times New Roman" pitchFamily="18" charset="0"/>
              </a:rPr>
            </a:br>
            <a:r>
              <a:rPr lang="ru-RU" sz="3100" b="1" dirty="0" smtClean="0">
                <a:solidFill>
                  <a:srgbClr val="C00000"/>
                </a:solidFill>
                <a:latin typeface="Times New Roman" pitchFamily="18" charset="0"/>
                <a:cs typeface="Times New Roman" pitchFamily="18" charset="0"/>
              </a:rPr>
              <a:t>УКЫТУЧЫ </a:t>
            </a:r>
            <a:r>
              <a:rPr lang="ru-RU" sz="3100" b="1" dirty="0">
                <a:solidFill>
                  <a:srgbClr val="C00000"/>
                </a:solidFill>
                <a:latin typeface="Times New Roman" pitchFamily="18" charset="0"/>
                <a:cs typeface="Times New Roman" pitchFamily="18" charset="0"/>
              </a:rPr>
              <a:t>– </a:t>
            </a:r>
            <a:r>
              <a:rPr lang="ru-RU" sz="3100" b="1" dirty="0" smtClean="0">
                <a:solidFill>
                  <a:srgbClr val="C00000"/>
                </a:solidFill>
                <a:latin typeface="Times New Roman" pitchFamily="18" charset="0"/>
                <a:cs typeface="Times New Roman" pitchFamily="18" charset="0"/>
              </a:rPr>
              <a:t>ШАГЫЙРЬ</a:t>
            </a:r>
            <a:r>
              <a:rPr lang="ru-RU" b="1" dirty="0" smtClean="0">
                <a:solidFill>
                  <a:srgbClr val="C00000"/>
                </a:solidFill>
                <a:latin typeface="Times New Roman" pitchFamily="18" charset="0"/>
                <a:cs typeface="Times New Roman" pitchFamily="18" charset="0"/>
              </a:rPr>
              <a:t/>
            </a:r>
            <a:br>
              <a:rPr lang="ru-RU" b="1" dirty="0" smtClean="0">
                <a:solidFill>
                  <a:srgbClr val="C00000"/>
                </a:solidFill>
                <a:latin typeface="Times New Roman" pitchFamily="18" charset="0"/>
                <a:cs typeface="Times New Roman" pitchFamily="18" charset="0"/>
              </a:rPr>
            </a:br>
            <a:r>
              <a:rPr lang="ru-RU" sz="2700" b="1" dirty="0" smtClean="0">
                <a:solidFill>
                  <a:srgbClr val="C00000"/>
                </a:solidFill>
                <a:latin typeface="Times New Roman" pitchFamily="18" charset="0"/>
                <a:cs typeface="Times New Roman" pitchFamily="18" charset="0"/>
              </a:rPr>
              <a:t>ТОРМЫШ ТУРЫНДА ЯЗГАН ШИГЫРЬЛӘРЕМ</a:t>
            </a:r>
            <a:r>
              <a:rPr lang="ru-RU" dirty="0"/>
              <a:t/>
            </a:r>
            <a:br>
              <a:rPr lang="ru-RU" dirty="0"/>
            </a:b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2592125078"/>
              </p:ext>
            </p:extLst>
          </p:nvPr>
        </p:nvGraphicFramePr>
        <p:xfrm>
          <a:off x="0" y="836712"/>
          <a:ext cx="9073008" cy="9993208"/>
        </p:xfrm>
        <a:graphic>
          <a:graphicData uri="http://schemas.openxmlformats.org/drawingml/2006/table">
            <a:tbl>
              <a:tblPr firstRow="1" bandRow="1">
                <a:tableStyleId>{1E171933-4619-4E11-9A3F-F7608DF75F80}</a:tableStyleId>
              </a:tblPr>
              <a:tblGrid>
                <a:gridCol w="3096344"/>
                <a:gridCol w="2952328"/>
                <a:gridCol w="3024336"/>
              </a:tblGrid>
              <a:tr h="9474080">
                <a:tc>
                  <a:txBody>
                    <a:bodyPr/>
                    <a:lstStyle/>
                    <a:p>
                      <a:pPr algn="ctr"/>
                      <a:r>
                        <a:rPr lang="ru-RU" sz="2400" dirty="0" err="1" smtClean="0">
                          <a:solidFill>
                            <a:srgbClr val="FF0000"/>
                          </a:solidFill>
                          <a:latin typeface="Times New Roman" pitchFamily="18" charset="0"/>
                          <a:cs typeface="Times New Roman" pitchFamily="18" charset="0"/>
                        </a:rPr>
                        <a:t>Соңлап</a:t>
                      </a:r>
                      <a:endParaRPr lang="ru-RU" sz="2400" dirty="0" smtClean="0">
                        <a:solidFill>
                          <a:srgbClr val="FF0000"/>
                        </a:solidFill>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Бу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дөньяда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бик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нәрсәләрне</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Төшендем</a:t>
                      </a:r>
                      <a:r>
                        <a:rPr lang="ru-RU" sz="1600" dirty="0" smtClean="0">
                          <a:latin typeface="Times New Roman" pitchFamily="18" charset="0"/>
                          <a:cs typeface="Times New Roman" pitchFamily="18" charset="0"/>
                        </a:rPr>
                        <a:t> мин </a:t>
                      </a:r>
                      <a:r>
                        <a:rPr lang="ru-RU" sz="1600" dirty="0" err="1" smtClean="0">
                          <a:latin typeface="Times New Roman" pitchFamily="18" charset="0"/>
                          <a:cs typeface="Times New Roman" pitchFamily="18" charset="0"/>
                        </a:rPr>
                        <a:t>соңлап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Өлкәннәрне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зурлап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Сагыш-зарлар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тыңлап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Моңлы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җырлар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җырлап</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Күпләр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кул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селтәгән</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вак-төякнең</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Күрдем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олы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ягын</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Кара </a:t>
                      </a:r>
                      <a:r>
                        <a:rPr lang="ru-RU" sz="1600" dirty="0" err="1" smtClean="0">
                          <a:latin typeface="Times New Roman" pitchFamily="18" charset="0"/>
                          <a:cs typeface="Times New Roman" pitchFamily="18" charset="0"/>
                        </a:rPr>
                        <a:t>төснең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агын</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Кояшның</a:t>
                      </a:r>
                      <a:r>
                        <a:rPr lang="ru-RU" sz="1600" dirty="0" smtClean="0">
                          <a:latin typeface="Times New Roman" pitchFamily="18" charset="0"/>
                          <a:cs typeface="Times New Roman" pitchFamily="18" charset="0"/>
                        </a:rPr>
                        <a:t> да </a:t>
                      </a:r>
                      <a:r>
                        <a:rPr lang="ru-RU" sz="1600" dirty="0" err="1" smtClean="0">
                          <a:latin typeface="Times New Roman" pitchFamily="18" charset="0"/>
                          <a:cs typeface="Times New Roman" pitchFamily="18" charset="0"/>
                        </a:rPr>
                        <a:t>табын</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Уйлый-уйлый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барын</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Тирә-юньдә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бик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күпләрне</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Аңладым</a:t>
                      </a:r>
                      <a:r>
                        <a:rPr lang="ru-RU" sz="1600" dirty="0" smtClean="0">
                          <a:latin typeface="Times New Roman" pitchFamily="18" charset="0"/>
                          <a:cs typeface="Times New Roman" pitchFamily="18" charset="0"/>
                        </a:rPr>
                        <a:t> мин </a:t>
                      </a:r>
                      <a:r>
                        <a:rPr lang="ru-RU" sz="1600" dirty="0" err="1" smtClean="0">
                          <a:latin typeface="Times New Roman" pitchFamily="18" charset="0"/>
                          <a:cs typeface="Times New Roman" pitchFamily="18" charset="0"/>
                        </a:rPr>
                        <a:t>чынлап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Яхшыларны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сынап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Яманлыкны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уйлап</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Төннәр</a:t>
                      </a:r>
                      <a:r>
                        <a:rPr lang="ru-RU" sz="1600" dirty="0" smtClean="0">
                          <a:latin typeface="Times New Roman" pitchFamily="18" charset="0"/>
                          <a:cs typeface="Times New Roman" pitchFamily="18" charset="0"/>
                        </a:rPr>
                        <a:t> буе </a:t>
                      </a:r>
                      <a:r>
                        <a:rPr lang="ru-RU" sz="1600" dirty="0" err="1" smtClean="0">
                          <a:latin typeface="Times New Roman" pitchFamily="18" charset="0"/>
                          <a:cs typeface="Times New Roman" pitchFamily="18" charset="0"/>
                        </a:rPr>
                        <a:t>елап</a:t>
                      </a:r>
                      <a:r>
                        <a:rPr lang="ru-RU" sz="160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тормышны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ахырыгача</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Бетерә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алмам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аңлап</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Гомер </a:t>
                      </a:r>
                      <a:r>
                        <a:rPr lang="ru-RU" sz="1600" dirty="0" err="1" smtClean="0">
                          <a:latin typeface="Times New Roman" pitchFamily="18" charset="0"/>
                          <a:cs typeface="Times New Roman" pitchFamily="18" charset="0"/>
                        </a:rPr>
                        <a:t>бирелгәнме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санап</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Әллә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туганмынмы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соңлап</a:t>
                      </a:r>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txBody>
                  <a:tcPr/>
                </a:tc>
                <a:tc>
                  <a:txBody>
                    <a:bodyPr/>
                    <a:lstStyle/>
                    <a:p>
                      <a:pPr algn="ctr"/>
                      <a:r>
                        <a:rPr lang="ru-RU" dirty="0" err="1" smtClean="0">
                          <a:solidFill>
                            <a:srgbClr val="FF0000"/>
                          </a:solidFill>
                          <a:latin typeface="Times New Roman" pitchFamily="18" charset="0"/>
                          <a:cs typeface="Times New Roman" pitchFamily="18" charset="0"/>
                        </a:rPr>
                        <a:t>Галәмәт</a:t>
                      </a:r>
                      <a:endParaRPr lang="ru-RU" dirty="0" smtClean="0">
                        <a:solidFill>
                          <a:srgbClr val="FF0000"/>
                        </a:solidFill>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Эшебез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кайчан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гына</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Күрше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хәлен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белергә</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Интернетта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язышабыз</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Вакыт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җитми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керергә</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Нәрсә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урак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нәрсә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пычкы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Нинди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токмач</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кисүләр</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Кулдан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эшләү</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онытылды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Кая </a:t>
                      </a:r>
                      <a:r>
                        <a:rPr lang="ru-RU" sz="1600" dirty="0" err="1" smtClean="0">
                          <a:latin typeface="Times New Roman" pitchFamily="18" charset="0"/>
                          <a:cs typeface="Times New Roman" pitchFamily="18" charset="0"/>
                        </a:rPr>
                        <a:t>бәйләү</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тегүләр</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Автоматта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юыла</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Булмый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гына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җитешеп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Машинада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сотовыйдан</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Бар </a:t>
                      </a:r>
                      <a:r>
                        <a:rPr lang="ru-RU" sz="1600" dirty="0" err="1" smtClean="0">
                          <a:latin typeface="Times New Roman" pitchFamily="18" charset="0"/>
                          <a:cs typeface="Times New Roman" pitchFamily="18" charset="0"/>
                        </a:rPr>
                        <a:t>нәрсәне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хәл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итеп</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Сотовыйлар</a:t>
                      </a:r>
                      <a:r>
                        <a:rPr lang="ru-RU" sz="1600" dirty="0" smtClean="0">
                          <a:latin typeface="Times New Roman" pitchFamily="18" charset="0"/>
                          <a:cs typeface="Times New Roman" pitchFamily="18" charset="0"/>
                        </a:rPr>
                        <a:t>, компьютер,</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Телефоннар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куа</a:t>
                      </a:r>
                      <a:r>
                        <a:rPr lang="ru-RU" sz="1600" dirty="0" smtClean="0">
                          <a:latin typeface="Times New Roman" pitchFamily="18" charset="0"/>
                          <a:cs typeface="Times New Roman" pitchFamily="18" charset="0"/>
                        </a:rPr>
                        <a:t> ла,</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Машинадан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узар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идек</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ашыгыч</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замана</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Таң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атуга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кичләр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җитә</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Тәүлектә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ничә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сәгать</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Бүгенге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эш</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тагын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калды</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Ахырзаман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галәмәт</a:t>
                      </a:r>
                      <a:r>
                        <a:rPr lang="ru-RU" sz="1600" dirty="0" smtClean="0">
                          <a:latin typeface="Times New Roman" pitchFamily="18" charset="0"/>
                          <a:cs typeface="Times New Roman" pitchFamily="18" charset="0"/>
                        </a:rPr>
                        <a:t>.</a:t>
                      </a:r>
                    </a:p>
                    <a:p>
                      <a:endParaRPr lang="ru-RU" dirty="0" smtClean="0"/>
                    </a:p>
                    <a:p>
                      <a:endParaRPr lang="ru-RU" dirty="0" smtClean="0"/>
                    </a:p>
                    <a:p>
                      <a:endParaRPr lang="ru-RU" dirty="0"/>
                    </a:p>
                  </a:txBody>
                  <a:tcPr/>
                </a:tc>
                <a:tc>
                  <a:txBody>
                    <a:bodyPr/>
                    <a:lstStyle/>
                    <a:p>
                      <a:r>
                        <a:rPr lang="ru-RU" sz="1200" dirty="0" err="1" smtClean="0">
                          <a:solidFill>
                            <a:srgbClr val="FF0000"/>
                          </a:solidFill>
                          <a:latin typeface="Times New Roman" pitchFamily="18" charset="0"/>
                          <a:cs typeface="Times New Roman" pitchFamily="18" charset="0"/>
                        </a:rPr>
                        <a:t>Кайда</a:t>
                      </a:r>
                      <a:r>
                        <a:rPr lang="ru-RU" sz="1200" dirty="0" smtClean="0">
                          <a:solidFill>
                            <a:srgbClr val="FF0000"/>
                          </a:solidFill>
                          <a:latin typeface="Times New Roman" pitchFamily="18" charset="0"/>
                          <a:cs typeface="Times New Roman" pitchFamily="18" charset="0"/>
                        </a:rPr>
                        <a:t> </a:t>
                      </a:r>
                      <a:r>
                        <a:rPr lang="ru-RU" sz="1200" dirty="0" err="1" smtClean="0">
                          <a:solidFill>
                            <a:srgbClr val="FF0000"/>
                          </a:solidFill>
                          <a:latin typeface="Times New Roman" pitchFamily="18" charset="0"/>
                          <a:cs typeface="Times New Roman" pitchFamily="18" charset="0"/>
                        </a:rPr>
                        <a:t>хатын-кызлар</a:t>
                      </a:r>
                      <a:r>
                        <a:rPr lang="ru-RU" sz="1200" dirty="0" smtClean="0">
                          <a:solidFill>
                            <a:srgbClr val="FF0000"/>
                          </a:solidFill>
                          <a:latin typeface="Times New Roman" pitchFamily="18" charset="0"/>
                          <a:cs typeface="Times New Roman" pitchFamily="18" charset="0"/>
                        </a:rPr>
                        <a:t>? </a:t>
                      </a:r>
                    </a:p>
                    <a:p>
                      <a:r>
                        <a:rPr lang="ru-RU" sz="1200" dirty="0" err="1" smtClean="0">
                          <a:latin typeface="Times New Roman" pitchFamily="18" charset="0"/>
                          <a:cs typeface="Times New Roman" pitchFamily="18" charset="0"/>
                        </a:rPr>
                        <a:t>Көянтә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куеп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иңгә</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Су </a:t>
                      </a:r>
                      <a:r>
                        <a:rPr lang="ru-RU" sz="1200" dirty="0" err="1" smtClean="0">
                          <a:latin typeface="Times New Roman" pitchFamily="18" charset="0"/>
                          <a:cs typeface="Times New Roman" pitchFamily="18" charset="0"/>
                        </a:rPr>
                        <a:t>китерә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белми</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Алъяпкычын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буып</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Токмач</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кисү</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димим</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Кичке </a:t>
                      </a:r>
                      <a:r>
                        <a:rPr lang="ru-RU" sz="1200" dirty="0" err="1" smtClean="0">
                          <a:latin typeface="Times New Roman" pitchFamily="18" charset="0"/>
                          <a:cs typeface="Times New Roman" pitchFamily="18" charset="0"/>
                        </a:rPr>
                        <a:t>ашка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хәтта</a:t>
                      </a:r>
                      <a:r>
                        <a:rPr lang="ru-RU" sz="1200" dirty="0" smtClean="0">
                          <a:latin typeface="Times New Roman" pitchFamily="18" charset="0"/>
                          <a:cs typeface="Times New Roman" pitchFamily="18" charset="0"/>
                        </a:rPr>
                        <a:t> </a:t>
                      </a:r>
                    </a:p>
                    <a:p>
                      <a:r>
                        <a:rPr lang="ru-RU" sz="1200" dirty="0" err="1" smtClean="0">
                          <a:latin typeface="Times New Roman" pitchFamily="18" charset="0"/>
                          <a:cs typeface="Times New Roman" pitchFamily="18" charset="0"/>
                        </a:rPr>
                        <a:t>Табын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әзерләми</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Кайбер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хатын-кызлар</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Их, </a:t>
                      </a:r>
                      <a:r>
                        <a:rPr lang="ru-RU" sz="1200" dirty="0" err="1" smtClean="0">
                          <a:latin typeface="Times New Roman" pitchFamily="18" charset="0"/>
                          <a:cs typeface="Times New Roman" pitchFamily="18" charset="0"/>
                        </a:rPr>
                        <a:t>кызганыч</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затлар</a:t>
                      </a:r>
                      <a:r>
                        <a:rPr lang="ru-RU" sz="1200" dirty="0" smtClean="0">
                          <a:latin typeface="Times New Roman" pitchFamily="18" charset="0"/>
                          <a:cs typeface="Times New Roman" pitchFamily="18" charset="0"/>
                        </a:rPr>
                        <a:t>.</a:t>
                      </a:r>
                    </a:p>
                    <a:p>
                      <a:pPr algn="l"/>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Күкрәк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сөтен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имезеп</a:t>
                      </a:r>
                      <a:endParaRPr lang="ru-RU" sz="1200" dirty="0" smtClean="0">
                        <a:latin typeface="Times New Roman" pitchFamily="18" charset="0"/>
                        <a:cs typeface="Times New Roman" pitchFamily="18" charset="0"/>
                      </a:endParaRPr>
                    </a:p>
                    <a:p>
                      <a:pPr algn="l"/>
                      <a:r>
                        <a:rPr lang="ru-RU" sz="1200" dirty="0" smtClean="0">
                          <a:latin typeface="Times New Roman" pitchFamily="18" charset="0"/>
                          <a:cs typeface="Times New Roman" pitchFamily="18" charset="0"/>
                        </a:rPr>
                        <a:t>              </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җылысын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биреп</a:t>
                      </a:r>
                      <a:r>
                        <a:rPr lang="ru-RU" sz="1200" dirty="0" smtClean="0">
                          <a:latin typeface="Times New Roman" pitchFamily="18" charset="0"/>
                          <a:cs typeface="Times New Roman" pitchFamily="18" charset="0"/>
                        </a:rPr>
                        <a:t>,</a:t>
                      </a:r>
                    </a:p>
                    <a:p>
                      <a:pPr algn="l"/>
                      <a:r>
                        <a:rPr lang="ru-RU" sz="1200" dirty="0" smtClean="0">
                          <a:latin typeface="Times New Roman" pitchFamily="18" charset="0"/>
                          <a:cs typeface="Times New Roman" pitchFamily="18" charset="0"/>
                        </a:rPr>
                        <a:t>                  Бала </a:t>
                      </a:r>
                      <a:r>
                        <a:rPr lang="ru-RU" sz="1200" dirty="0" err="1" smtClean="0">
                          <a:latin typeface="Times New Roman" pitchFamily="18" charset="0"/>
                          <a:cs typeface="Times New Roman" pitchFamily="18" charset="0"/>
                        </a:rPr>
                        <a:t>үстермиләр</a:t>
                      </a:r>
                      <a:r>
                        <a:rPr lang="ru-RU" sz="1200" dirty="0" smtClean="0">
                          <a:latin typeface="Times New Roman" pitchFamily="18" charset="0"/>
                          <a:cs typeface="Times New Roman" pitchFamily="18" charset="0"/>
                        </a:rPr>
                        <a:t>.</a:t>
                      </a:r>
                    </a:p>
                    <a:p>
                      <a:pPr algn="l"/>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Бишек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җырын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җырлап</a:t>
                      </a:r>
                      <a:endParaRPr lang="ru-RU" sz="1200" dirty="0" smtClean="0">
                        <a:latin typeface="Times New Roman" pitchFamily="18" charset="0"/>
                        <a:cs typeface="Times New Roman" pitchFamily="18" charset="0"/>
                      </a:endParaRPr>
                    </a:p>
                    <a:p>
                      <a:pPr algn="l"/>
                      <a:r>
                        <a:rPr lang="ru-RU" sz="1200" dirty="0" smtClean="0">
                          <a:latin typeface="Times New Roman" pitchFamily="18" charset="0"/>
                          <a:cs typeface="Times New Roman" pitchFamily="18" charset="0"/>
                        </a:rPr>
                        <a:t>                   Бала </a:t>
                      </a:r>
                      <a:r>
                        <a:rPr lang="ru-RU" sz="1200" dirty="0" err="1" smtClean="0">
                          <a:latin typeface="Times New Roman" pitchFamily="18" charset="0"/>
                          <a:cs typeface="Times New Roman" pitchFamily="18" charset="0"/>
                        </a:rPr>
                        <a:t>тирбәтүләр</a:t>
                      </a:r>
                      <a:r>
                        <a:rPr lang="ru-RU" sz="1200" dirty="0" smtClean="0">
                          <a:latin typeface="Times New Roman" pitchFamily="18" charset="0"/>
                          <a:cs typeface="Times New Roman" pitchFamily="18" charset="0"/>
                        </a:rPr>
                        <a:t>-</a:t>
                      </a:r>
                    </a:p>
                    <a:p>
                      <a:pPr algn="l"/>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Искелек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ул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диләр</a:t>
                      </a:r>
                      <a:endParaRPr lang="ru-RU" sz="1200" dirty="0" smtClean="0">
                        <a:latin typeface="Times New Roman" pitchFamily="18" charset="0"/>
                        <a:cs typeface="Times New Roman" pitchFamily="18" charset="0"/>
                      </a:endParaRPr>
                    </a:p>
                    <a:p>
                      <a:pPr algn="l"/>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Бүген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хатын-кызлар</a:t>
                      </a:r>
                      <a:r>
                        <a:rPr lang="ru-RU" sz="1200" dirty="0" smtClean="0">
                          <a:latin typeface="Times New Roman" pitchFamily="18" charset="0"/>
                          <a:cs typeface="Times New Roman" pitchFamily="18" charset="0"/>
                        </a:rPr>
                        <a:t>.</a:t>
                      </a:r>
                    </a:p>
                    <a:p>
                      <a:pPr algn="l"/>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Кайда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изге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затлар</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Өйдә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бәлеш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исе</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Онытылды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инде</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Ирләр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кафеларда</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Уңган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кызлар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күзли</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Йөрәк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назын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салмый</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Пешкән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ашны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үзли</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Кайда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хатын-кызлар</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Безнең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нәфис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затлар</a:t>
                      </a:r>
                      <a:r>
                        <a:rPr lang="ru-RU" sz="1200" dirty="0" smtClean="0">
                          <a:latin typeface="Times New Roman" pitchFamily="18" charset="0"/>
                          <a:cs typeface="Times New Roman" pitchFamily="18" charset="0"/>
                        </a:rPr>
                        <a:t>?</a:t>
                      </a:r>
                      <a:r>
                        <a:rPr lang="ru-RU" sz="1200" baseline="0" dirty="0" smtClean="0">
                          <a:latin typeface="Times New Roman" pitchFamily="18" charset="0"/>
                          <a:cs typeface="Times New Roman" pitchFamily="18" charset="0"/>
                        </a:rPr>
                        <a:t> </a:t>
                      </a:r>
                    </a:p>
                    <a:p>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Сүзне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сүзгә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элгәп</a:t>
                      </a:r>
                      <a:r>
                        <a:rPr lang="ru-RU" sz="1200" dirty="0" smtClean="0">
                          <a:latin typeface="Times New Roman" pitchFamily="18" charset="0"/>
                          <a:cs typeface="Times New Roman" pitchFamily="18" charset="0"/>
                        </a:rPr>
                        <a:t>,</a:t>
                      </a:r>
                    </a:p>
                    <a:p>
                      <a:pPr algn="ct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Юк</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мәгънә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эзләп</a:t>
                      </a:r>
                      <a:r>
                        <a:rPr lang="ru-RU" sz="1200" dirty="0" smtClean="0">
                          <a:latin typeface="Times New Roman" pitchFamily="18" charset="0"/>
                          <a:cs typeface="Times New Roman" pitchFamily="18" charset="0"/>
                        </a:rPr>
                        <a:t>,</a:t>
                      </a:r>
                    </a:p>
                    <a:p>
                      <a:pPr algn="ct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җылысын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биреп</a:t>
                      </a:r>
                      <a:r>
                        <a:rPr lang="ru-RU" sz="1200" dirty="0" smtClean="0">
                          <a:latin typeface="Times New Roman" pitchFamily="18" charset="0"/>
                          <a:cs typeface="Times New Roman" pitchFamily="18" charset="0"/>
                        </a:rPr>
                        <a:t> </a:t>
                      </a:r>
                    </a:p>
                    <a:p>
                      <a:pPr algn="ctr"/>
                      <a:r>
                        <a:rPr lang="ru-RU" sz="1200" dirty="0" err="1" smtClean="0">
                          <a:latin typeface="Times New Roman" pitchFamily="18" charset="0"/>
                          <a:cs typeface="Times New Roman" pitchFamily="18" charset="0"/>
                        </a:rPr>
                        <a:t>Ашын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пешермичә</a:t>
                      </a:r>
                      <a:r>
                        <a:rPr lang="ru-RU" sz="1200" dirty="0" smtClean="0">
                          <a:latin typeface="Times New Roman" pitchFamily="18" charset="0"/>
                          <a:cs typeface="Times New Roman" pitchFamily="18" charset="0"/>
                        </a:rPr>
                        <a:t>,</a:t>
                      </a:r>
                    </a:p>
                    <a:p>
                      <a:pPr algn="ctr"/>
                      <a:r>
                        <a:rPr lang="ru-RU" sz="1200" dirty="0" err="1" smtClean="0">
                          <a:latin typeface="Times New Roman" pitchFamily="18" charset="0"/>
                          <a:cs typeface="Times New Roman" pitchFamily="18" charset="0"/>
                        </a:rPr>
                        <a:t>Интернетта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көнләп</a:t>
                      </a:r>
                      <a:endParaRPr lang="ru-RU" sz="1200" dirty="0" smtClean="0">
                        <a:latin typeface="Times New Roman" pitchFamily="18" charset="0"/>
                        <a:cs typeface="Times New Roman" pitchFamily="18" charset="0"/>
                      </a:endParaRPr>
                    </a:p>
                    <a:p>
                      <a:pPr algn="ctr"/>
                      <a:r>
                        <a:rPr lang="ru-RU" sz="1200" dirty="0" err="1" smtClean="0">
                          <a:latin typeface="Times New Roman" pitchFamily="18" charset="0"/>
                          <a:cs typeface="Times New Roman" pitchFamily="18" charset="0"/>
                        </a:rPr>
                        <a:t>Вакыт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уздыралар</a:t>
                      </a:r>
                      <a:endParaRPr lang="ru-RU" sz="1200" dirty="0" smtClean="0">
                        <a:latin typeface="Times New Roman" pitchFamily="18" charset="0"/>
                        <a:cs typeface="Times New Roman" pitchFamily="18" charset="0"/>
                      </a:endParaRPr>
                    </a:p>
                    <a:p>
                      <a:pPr algn="ctr"/>
                      <a:r>
                        <a:rPr lang="ru-RU" sz="1200" dirty="0" err="1" smtClean="0">
                          <a:latin typeface="Times New Roman" pitchFamily="18" charset="0"/>
                          <a:cs typeface="Times New Roman" pitchFamily="18" charset="0"/>
                        </a:rPr>
                        <a:t>Бүген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хатын-кызлар</a:t>
                      </a:r>
                      <a:r>
                        <a:rPr lang="ru-RU" sz="1200" dirty="0" smtClean="0">
                          <a:latin typeface="Times New Roman" pitchFamily="18" charset="0"/>
                          <a:cs typeface="Times New Roman" pitchFamily="18" charset="0"/>
                        </a:rPr>
                        <a:t>.</a:t>
                      </a:r>
                    </a:p>
                    <a:p>
                      <a:pPr algn="ctr"/>
                      <a:r>
                        <a:rPr lang="ru-RU" sz="1200" dirty="0" err="1" smtClean="0">
                          <a:latin typeface="Times New Roman" pitchFamily="18" charset="0"/>
                          <a:cs typeface="Times New Roman" pitchFamily="18" charset="0"/>
                        </a:rPr>
                        <a:t>Кайда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назлы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затлар</a:t>
                      </a:r>
                      <a:r>
                        <a:rPr lang="ru-RU" sz="1200" dirty="0" smtClean="0">
                          <a:latin typeface="Times New Roman" pitchFamily="18" charset="0"/>
                          <a:cs typeface="Times New Roman" pitchFamily="18" charset="0"/>
                        </a:rPr>
                        <a:t>?</a:t>
                      </a:r>
                    </a:p>
                    <a:p>
                      <a:endParaRPr lang="ru-RU" sz="1200" dirty="0" smtClean="0">
                        <a:latin typeface="Times New Roman" pitchFamily="18" charset="0"/>
                        <a:cs typeface="Times New Roman" pitchFamily="18" charset="0"/>
                      </a:endParaRPr>
                    </a:p>
                    <a:p>
                      <a:endParaRPr lang="ru-RU" sz="1200" dirty="0" smtClean="0">
                        <a:latin typeface="Times New Roman" pitchFamily="18" charset="0"/>
                        <a:cs typeface="Times New Roman" pitchFamily="18" charset="0"/>
                      </a:endParaRPr>
                    </a:p>
                    <a:p>
                      <a:endParaRPr lang="ru-RU" sz="1200" dirty="0">
                        <a:latin typeface="Times New Roman" pitchFamily="18" charset="0"/>
                        <a:cs typeface="Times New Roman" pitchFamily="18" charset="0"/>
                      </a:endParaRPr>
                    </a:p>
                  </a:txBody>
                  <a:tcPr/>
                </a:tc>
              </a:tr>
              <a:tr h="519128">
                <a:tc>
                  <a:txBody>
                    <a:bodyPr/>
                    <a:lstStyle/>
                    <a:p>
                      <a:endParaRPr lang="ru-RU" sz="1600" dirty="0">
                        <a:latin typeface="Times New Roman" pitchFamily="18" charset="0"/>
                        <a:cs typeface="Times New Roman" pitchFamily="18" charset="0"/>
                      </a:endParaRPr>
                    </a:p>
                  </a:txBody>
                  <a:tcPr/>
                </a:tc>
                <a:tc>
                  <a:txBody>
                    <a:bodyPr/>
                    <a:lstStyle/>
                    <a:p>
                      <a:endParaRPr lang="ru-RU" dirty="0"/>
                    </a:p>
                  </a:txBody>
                  <a:tcPr/>
                </a:tc>
                <a:tc>
                  <a:txBody>
                    <a:bodyPr/>
                    <a:lstStyle/>
                    <a:p>
                      <a:endParaRPr lang="ru-RU" sz="12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660870679"/>
      </p:ext>
    </p:extLst>
  </p:cSld>
  <p:clrMapOvr>
    <a:masterClrMapping/>
  </p:clrMapOvr>
  <mc:AlternateContent xmlns:mc="http://schemas.openxmlformats.org/markup-compatibility/2006" xmlns:p14="http://schemas.microsoft.com/office/powerpoint/2010/main">
    <mc:Choice Requires="p14">
      <p:transition spd="slow" p14:dur="1400" advTm="321">
        <p14:doors dir="vert"/>
      </p:transition>
    </mc:Choice>
    <mc:Fallback xmlns="">
      <p:transition spd="slow" advTm="321">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44000" cy="1373014"/>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ru-RU" b="1" dirty="0" smtClean="0">
                <a:solidFill>
                  <a:srgbClr val="C00000"/>
                </a:solidFill>
                <a:latin typeface="Times New Roman" pitchFamily="18" charset="0"/>
                <a:cs typeface="Times New Roman" pitchFamily="18" charset="0"/>
              </a:rPr>
              <a:t/>
            </a:r>
            <a:br>
              <a:rPr lang="ru-RU" b="1" dirty="0" smtClean="0">
                <a:solidFill>
                  <a:srgbClr val="C00000"/>
                </a:solidFill>
                <a:latin typeface="Times New Roman" pitchFamily="18" charset="0"/>
                <a:cs typeface="Times New Roman" pitchFamily="18" charset="0"/>
              </a:rPr>
            </a:br>
            <a:r>
              <a:rPr lang="ru-RU" b="1" dirty="0" smtClean="0">
                <a:solidFill>
                  <a:srgbClr val="C00000"/>
                </a:solidFill>
                <a:latin typeface="Times New Roman" pitchFamily="18" charset="0"/>
                <a:cs typeface="Times New Roman" pitchFamily="18" charset="0"/>
              </a:rPr>
              <a:t>УКЫТУЧЫ </a:t>
            </a:r>
            <a:r>
              <a:rPr lang="ru-RU" b="1" dirty="0">
                <a:solidFill>
                  <a:srgbClr val="C00000"/>
                </a:solidFill>
                <a:latin typeface="Times New Roman" pitchFamily="18" charset="0"/>
                <a:cs typeface="Times New Roman" pitchFamily="18" charset="0"/>
              </a:rPr>
              <a:t>– </a:t>
            </a:r>
            <a:r>
              <a:rPr lang="ru-RU" b="1" dirty="0" smtClean="0">
                <a:solidFill>
                  <a:srgbClr val="C00000"/>
                </a:solidFill>
                <a:latin typeface="Times New Roman" pitchFamily="18" charset="0"/>
                <a:cs typeface="Times New Roman" pitchFamily="18" charset="0"/>
              </a:rPr>
              <a:t>ШАГЫЙРЬ</a:t>
            </a:r>
            <a:br>
              <a:rPr lang="ru-RU" b="1" dirty="0" smtClean="0">
                <a:solidFill>
                  <a:srgbClr val="C00000"/>
                </a:solidFill>
                <a:latin typeface="Times New Roman" pitchFamily="18" charset="0"/>
                <a:cs typeface="Times New Roman" pitchFamily="18" charset="0"/>
              </a:rPr>
            </a:br>
            <a:r>
              <a:rPr lang="ru-RU" sz="3100" b="1" dirty="0" smtClean="0">
                <a:solidFill>
                  <a:srgbClr val="C00000"/>
                </a:solidFill>
                <a:latin typeface="Times New Roman" pitchFamily="18" charset="0"/>
                <a:cs typeface="Times New Roman" pitchFamily="18" charset="0"/>
              </a:rPr>
              <a:t>КЕЧКЕНӘЛӘР ӨЧЕН ЯЗГАН ШИГЫРЬЛӘРЕМ</a:t>
            </a:r>
            <a:r>
              <a:rPr lang="ru-RU" dirty="0"/>
              <a:t/>
            </a:r>
            <a:br>
              <a:rPr lang="ru-RU" dirty="0"/>
            </a:b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2716905676"/>
              </p:ext>
            </p:extLst>
          </p:nvPr>
        </p:nvGraphicFramePr>
        <p:xfrm>
          <a:off x="0" y="1529408"/>
          <a:ext cx="9144000" cy="5334000"/>
        </p:xfrm>
        <a:graphic>
          <a:graphicData uri="http://schemas.openxmlformats.org/drawingml/2006/table">
            <a:tbl>
              <a:tblPr firstRow="1" bandRow="1">
                <a:tableStyleId>{00A15C55-8517-42AA-B614-E9B94910E393}</a:tableStyleId>
              </a:tblPr>
              <a:tblGrid>
                <a:gridCol w="3048000"/>
                <a:gridCol w="3048000"/>
                <a:gridCol w="3048000"/>
              </a:tblGrid>
              <a:tr h="5328592">
                <a:tc>
                  <a:txBody>
                    <a:bodyPr/>
                    <a:lstStyle/>
                    <a:p>
                      <a:r>
                        <a:rPr lang="ru-RU" sz="2400" dirty="0" err="1" smtClean="0">
                          <a:latin typeface="Times New Roman" pitchFamily="18" charset="0"/>
                          <a:cs typeface="Times New Roman" pitchFamily="18" charset="0"/>
                        </a:rPr>
                        <a:t>Кечкенә</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булу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читен</a:t>
                      </a:r>
                      <a:endParaRPr lang="ru-RU" sz="2400"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Әниемнең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улы</a:t>
                      </a:r>
                      <a:r>
                        <a:rPr lang="ru-RU" dirty="0" smtClean="0">
                          <a:latin typeface="Times New Roman" pitchFamily="18" charset="0"/>
                          <a:cs typeface="Times New Roman" pitchFamily="18" charset="0"/>
                        </a:rPr>
                        <a:t> мин,</a:t>
                      </a:r>
                    </a:p>
                    <a:p>
                      <a:r>
                        <a:rPr lang="ru-RU" dirty="0" err="1" smtClean="0">
                          <a:latin typeface="Times New Roman" pitchFamily="18" charset="0"/>
                          <a:cs typeface="Times New Roman" pitchFamily="18" charset="0"/>
                        </a:rPr>
                        <a:t>Абыемның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энесе</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Төпчек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малай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булсам</a:t>
                      </a:r>
                      <a:r>
                        <a:rPr lang="ru-RU" dirty="0" smtClean="0">
                          <a:latin typeface="Times New Roman" pitchFamily="18" charset="0"/>
                          <a:cs typeface="Times New Roman" pitchFamily="18" charset="0"/>
                        </a:rPr>
                        <a:t> да</a:t>
                      </a:r>
                    </a:p>
                    <a:p>
                      <a:r>
                        <a:rPr lang="ru-RU" dirty="0" err="1" smtClean="0">
                          <a:latin typeface="Times New Roman" pitchFamily="18" charset="0"/>
                          <a:cs typeface="Times New Roman" pitchFamily="18" charset="0"/>
                        </a:rPr>
                        <a:t>Иркәләмиләр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үзе</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Тор, </a:t>
                      </a:r>
                      <a:r>
                        <a:rPr lang="ru-RU" dirty="0" err="1" smtClean="0">
                          <a:latin typeface="Times New Roman" pitchFamily="18" charset="0"/>
                          <a:cs typeface="Times New Roman" pitchFamily="18" charset="0"/>
                        </a:rPr>
                        <a:t>зур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уяталар</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Кирәксә</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эшләргә</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Шыпырт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кечкенә</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диләр</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Кысылсам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сөйләшкәндә</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Тугызда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яткыралар</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Йокламыйм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иртә</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кичтән</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Әллә</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дөрес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уйлыйлармы</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Торуы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читен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иртән</a:t>
                      </a:r>
                      <a:r>
                        <a:rPr lang="ru-RU" dirty="0" smtClean="0">
                          <a:latin typeface="Times New Roman" pitchFamily="18" charset="0"/>
                          <a:cs typeface="Times New Roman" pitchFamily="18" charset="0"/>
                        </a:rPr>
                        <a:t>.</a:t>
                      </a:r>
                    </a:p>
                    <a:p>
                      <a:endParaRPr lang="ru-RU" dirty="0"/>
                    </a:p>
                  </a:txBody>
                  <a:tcPr/>
                </a:tc>
                <a:tc>
                  <a:txBody>
                    <a:bodyPr/>
                    <a:lstStyle/>
                    <a:p>
                      <a:r>
                        <a:rPr lang="ru-RU" sz="2400" dirty="0" err="1" smtClean="0">
                          <a:solidFill>
                            <a:srgbClr val="FF0000"/>
                          </a:solidFill>
                          <a:latin typeface="Times New Roman" pitchFamily="18" charset="0"/>
                          <a:cs typeface="Times New Roman" pitchFamily="18" charset="0"/>
                        </a:rPr>
                        <a:t>Заманча</a:t>
                      </a:r>
                      <a:r>
                        <a:rPr lang="ru-RU" sz="2400" dirty="0" smtClean="0">
                          <a:solidFill>
                            <a:srgbClr val="FF0000"/>
                          </a:solidFill>
                          <a:latin typeface="Times New Roman" pitchFamily="18" charset="0"/>
                          <a:cs typeface="Times New Roman" pitchFamily="18" charset="0"/>
                        </a:rPr>
                        <a:t> кыш </a:t>
                      </a:r>
                      <a:r>
                        <a:rPr lang="ru-RU" sz="2400" dirty="0" err="1" smtClean="0">
                          <a:solidFill>
                            <a:srgbClr val="FF0000"/>
                          </a:solidFill>
                          <a:latin typeface="Times New Roman" pitchFamily="18" charset="0"/>
                          <a:cs typeface="Times New Roman" pitchFamily="18" charset="0"/>
                        </a:rPr>
                        <a:t>бабай</a:t>
                      </a:r>
                      <a:r>
                        <a:rPr lang="ru-RU" sz="2400" dirty="0" smtClean="0">
                          <a:solidFill>
                            <a:srgbClr val="FF0000"/>
                          </a:solidFill>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Тәгәрәтеп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карны</a:t>
                      </a:r>
                      <a:r>
                        <a:rPr lang="ru-RU" sz="1600" dirty="0" smtClean="0">
                          <a:latin typeface="Times New Roman" pitchFamily="18" charset="0"/>
                          <a:cs typeface="Times New Roman" pitchFamily="18" charset="0"/>
                        </a:rPr>
                        <a:t> </a:t>
                      </a:r>
                    </a:p>
                    <a:p>
                      <a:r>
                        <a:rPr lang="ru-RU" sz="1600" dirty="0" err="1" smtClean="0">
                          <a:latin typeface="Times New Roman" pitchFamily="18" charset="0"/>
                          <a:cs typeface="Times New Roman" pitchFamily="18" charset="0"/>
                        </a:rPr>
                        <a:t>Ясадык</a:t>
                      </a:r>
                      <a:r>
                        <a:rPr lang="ru-RU" sz="1600" dirty="0" smtClean="0">
                          <a:latin typeface="Times New Roman" pitchFamily="18" charset="0"/>
                          <a:cs typeface="Times New Roman" pitchFamily="18" charset="0"/>
                        </a:rPr>
                        <a:t> кар </a:t>
                      </a:r>
                      <a:r>
                        <a:rPr lang="ru-RU" sz="1600" dirty="0" err="1" smtClean="0">
                          <a:latin typeface="Times New Roman" pitchFamily="18" charset="0"/>
                          <a:cs typeface="Times New Roman" pitchFamily="18" charset="0"/>
                        </a:rPr>
                        <a:t>бабайны</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Куйдык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күзләр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һәм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борын</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Кибеттән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алып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барын</a:t>
                      </a:r>
                      <a:r>
                        <a:rPr lang="ru-RU" sz="1600" dirty="0" smtClean="0">
                          <a:latin typeface="Times New Roman" pitchFamily="18" charset="0"/>
                          <a:cs typeface="Times New Roman" pitchFamily="18" charset="0"/>
                        </a:rPr>
                        <a:t>.</a:t>
                      </a:r>
                    </a:p>
                    <a:p>
                      <a:endParaRPr lang="ru-RU" sz="1600" baseline="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Бик</a:t>
                      </a:r>
                      <a:r>
                        <a:rPr lang="ru-RU" sz="1600" dirty="0" smtClean="0">
                          <a:latin typeface="Times New Roman" pitchFamily="18" charset="0"/>
                          <a:cs typeface="Times New Roman" pitchFamily="18" charset="0"/>
                        </a:rPr>
                        <a:t> эре </a:t>
                      </a:r>
                      <a:r>
                        <a:rPr lang="ru-RU" sz="1600" dirty="0" err="1" smtClean="0">
                          <a:latin typeface="Times New Roman" pitchFamily="18" charset="0"/>
                          <a:cs typeface="Times New Roman" pitchFamily="18" charset="0"/>
                        </a:rPr>
                        <a:t>кыяфәттә</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Наушнигы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колакта</a:t>
                      </a:r>
                      <a:r>
                        <a:rPr lang="ru-RU" sz="1600" dirty="0" smtClean="0">
                          <a:latin typeface="Times New Roman" pitchFamily="18" charset="0"/>
                          <a:cs typeface="Times New Roman" pitchFamily="18" charset="0"/>
                        </a:rPr>
                        <a:t>.</a:t>
                      </a:r>
                    </a:p>
                    <a:p>
                      <a:r>
                        <a:rPr lang="ru-RU" sz="1600" baseline="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Кара </a:t>
                      </a:r>
                      <a:r>
                        <a:rPr lang="ru-RU" sz="1600" dirty="0" err="1" smtClean="0">
                          <a:latin typeface="Times New Roman" pitchFamily="18" charset="0"/>
                          <a:cs typeface="Times New Roman" pitchFamily="18" charset="0"/>
                        </a:rPr>
                        <a:t>күзлеген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киеп</a:t>
                      </a:r>
                      <a:endParaRPr lang="ru-RU" sz="1600" dirty="0" smtClean="0">
                        <a:latin typeface="Times New Roman" pitchFamily="18" charset="0"/>
                        <a:cs typeface="Times New Roman" pitchFamily="18" charset="0"/>
                      </a:endParaRPr>
                    </a:p>
                    <a:p>
                      <a:r>
                        <a:rPr lang="ru-RU" sz="1600" baseline="0" dirty="0" smtClean="0">
                          <a:latin typeface="Times New Roman" pitchFamily="18" charset="0"/>
                          <a:cs typeface="Times New Roman" pitchFamily="18" charset="0"/>
                        </a:rPr>
                        <a:t> </a:t>
                      </a:r>
                      <a:r>
                        <a:rPr lang="ru-RU" sz="1600" baseline="0" dirty="0" err="1" smtClean="0">
                          <a:latin typeface="Times New Roman" pitchFamily="18" charset="0"/>
                          <a:cs typeface="Times New Roman" pitchFamily="18" charset="0"/>
                        </a:rPr>
                        <a:t>Т</a:t>
                      </a:r>
                      <a:r>
                        <a:rPr lang="ru-RU" sz="1600" dirty="0" err="1" smtClean="0">
                          <a:latin typeface="Times New Roman" pitchFamily="18" charset="0"/>
                          <a:cs typeface="Times New Roman" pitchFamily="18" charset="0"/>
                        </a:rPr>
                        <a:t>ыңлый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заманча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a:t>
                      </a:r>
                      <a:r>
                        <a:rPr lang="ru-RU" sz="1600" dirty="0" smtClean="0">
                          <a:latin typeface="Times New Roman" pitchFamily="18" charset="0"/>
                          <a:cs typeface="Times New Roman" pitchFamily="18" charset="0"/>
                        </a:rPr>
                        <a:t> рэп.</a:t>
                      </a:r>
                    </a:p>
                    <a:p>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Капчык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түгел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кулында</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Подарок-</a:t>
                      </a:r>
                      <a:r>
                        <a:rPr lang="ru-RU" sz="1600" dirty="0" err="1" smtClean="0">
                          <a:latin typeface="Times New Roman" pitchFamily="18" charset="0"/>
                          <a:cs typeface="Times New Roman" pitchFamily="18" charset="0"/>
                        </a:rPr>
                        <a:t>коробкалар</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Ә </a:t>
                      </a:r>
                      <a:r>
                        <a:rPr lang="ru-RU" sz="1600" dirty="0" err="1" smtClean="0">
                          <a:latin typeface="Times New Roman" pitchFamily="18" charset="0"/>
                          <a:cs typeface="Times New Roman" pitchFamily="18" charset="0"/>
                        </a:rPr>
                        <a:t>аларның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эчендә</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Шоколад </a:t>
                      </a:r>
                      <a:r>
                        <a:rPr lang="ru-RU" sz="1600" dirty="0" err="1" smtClean="0">
                          <a:latin typeface="Times New Roman" pitchFamily="18" charset="0"/>
                          <a:cs typeface="Times New Roman" pitchFamily="18" charset="0"/>
                        </a:rPr>
                        <a:t>конфеткалар</a:t>
                      </a:r>
                      <a:r>
                        <a:rPr lang="ru-RU" sz="1600" dirty="0" smtClean="0">
                          <a:latin typeface="Times New Roman" pitchFamily="18" charset="0"/>
                          <a:cs typeface="Times New Roman" pitchFamily="18" charset="0"/>
                        </a:rPr>
                        <a:t>.</a:t>
                      </a:r>
                    </a:p>
                    <a:p>
                      <a:r>
                        <a:rPr lang="ru-RU" sz="1600" baseline="0"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Чана </a:t>
                      </a:r>
                      <a:r>
                        <a:rPr lang="ru-RU" sz="1600" dirty="0" err="1" smtClean="0">
                          <a:latin typeface="Times New Roman" pitchFamily="18" charset="0"/>
                          <a:cs typeface="Times New Roman" pitchFamily="18" charset="0"/>
                        </a:rPr>
                        <a:t>тартып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килмәгән</a:t>
                      </a:r>
                      <a:r>
                        <a:rPr lang="ru-RU" sz="1600" dirty="0" smtClean="0">
                          <a:latin typeface="Times New Roman" pitchFamily="18" charset="0"/>
                          <a:cs typeface="Times New Roman" pitchFamily="18" charset="0"/>
                        </a:rPr>
                        <a:t>,</a:t>
                      </a:r>
                    </a:p>
                    <a:p>
                      <a:r>
                        <a:rPr lang="ru-RU" sz="1600" baseline="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Килгән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икән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джипта</a:t>
                      </a:r>
                      <a:r>
                        <a:rPr lang="ru-RU" sz="1600" dirty="0" smtClean="0">
                          <a:latin typeface="Times New Roman" pitchFamily="18" charset="0"/>
                          <a:cs typeface="Times New Roman" pitchFamily="18" charset="0"/>
                        </a:rPr>
                        <a:t>.</a:t>
                      </a:r>
                    </a:p>
                    <a:p>
                      <a:r>
                        <a:rPr lang="ru-RU" sz="1600" baseline="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Балалар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машинада</a:t>
                      </a:r>
                      <a:r>
                        <a:rPr lang="ru-RU" sz="1600" dirty="0" smtClean="0">
                          <a:latin typeface="Times New Roman" pitchFamily="18" charset="0"/>
                          <a:cs typeface="Times New Roman" pitchFamily="18" charset="0"/>
                        </a:rPr>
                        <a:t>,</a:t>
                      </a:r>
                    </a:p>
                    <a:p>
                      <a:r>
                        <a:rPr lang="ru-RU" sz="1600" baseline="0" dirty="0" smtClean="0">
                          <a:latin typeface="Times New Roman" pitchFamily="18" charset="0"/>
                          <a:cs typeface="Times New Roman" pitchFamily="18" charset="0"/>
                        </a:rPr>
                        <a:t> </a:t>
                      </a:r>
                      <a:r>
                        <a:rPr lang="ru-RU" sz="1600" baseline="0" dirty="0" err="1" smtClean="0">
                          <a:latin typeface="Times New Roman" pitchFamily="18" charset="0"/>
                          <a:cs typeface="Times New Roman" pitchFamily="18" charset="0"/>
                        </a:rPr>
                        <a:t>Кызыктырмый</a:t>
                      </a:r>
                      <a:r>
                        <a:rPr lang="ru-RU" sz="1600" baseline="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конфет та.</a:t>
                      </a:r>
                    </a:p>
                    <a:p>
                      <a:endParaRPr lang="ru-RU" sz="1600" dirty="0">
                        <a:latin typeface="Times New Roman" pitchFamily="18" charset="0"/>
                        <a:cs typeface="Times New Roman" pitchFamily="18" charset="0"/>
                      </a:endParaRPr>
                    </a:p>
                  </a:txBody>
                  <a:tcPr/>
                </a:tc>
                <a:tc>
                  <a:txBody>
                    <a:bodyPr/>
                    <a:lstStyle/>
                    <a:p>
                      <a:r>
                        <a:rPr lang="ru-RU" dirty="0" err="1" smtClean="0">
                          <a:solidFill>
                            <a:srgbClr val="FF0000"/>
                          </a:solidFill>
                          <a:latin typeface="Times New Roman" pitchFamily="18" charset="0"/>
                          <a:cs typeface="Times New Roman" pitchFamily="18" charset="0"/>
                        </a:rPr>
                        <a:t>Ахырзаман</a:t>
                      </a:r>
                      <a:endParaRPr lang="ru-RU" dirty="0" smtClean="0">
                        <a:solidFill>
                          <a:srgbClr val="FF0000"/>
                        </a:solidFill>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Абыйларым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шалтырата</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Америка, </a:t>
                      </a:r>
                      <a:r>
                        <a:rPr lang="ru-RU" sz="1600" dirty="0" err="1" smtClean="0">
                          <a:latin typeface="Times New Roman" pitchFamily="18" charset="0"/>
                          <a:cs typeface="Times New Roman" pitchFamily="18" charset="0"/>
                        </a:rPr>
                        <a:t>Имиранттан</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Кара-</a:t>
                      </a:r>
                      <a:r>
                        <a:rPr lang="ru-RU" sz="1600" dirty="0" err="1" smtClean="0">
                          <a:latin typeface="Times New Roman" pitchFamily="18" charset="0"/>
                          <a:cs typeface="Times New Roman" pitchFamily="18" charset="0"/>
                        </a:rPr>
                        <a:t>каршы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утырып</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Сөйләшәбез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скайптан</a:t>
                      </a:r>
                      <a:r>
                        <a:rPr lang="ru-RU" sz="1600" dirty="0" smtClean="0">
                          <a:latin typeface="Times New Roman" pitchFamily="18" charset="0"/>
                          <a:cs typeface="Times New Roman" pitchFamily="18" charset="0"/>
                        </a:rPr>
                        <a:t>.</a:t>
                      </a:r>
                    </a:p>
                    <a:p>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Күрше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әби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кергән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иде</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Аптырады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хәлләргә</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Ышанмый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күргәнче</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Без </a:t>
                      </a:r>
                      <a:r>
                        <a:rPr lang="ru-RU" sz="1600" dirty="0" err="1" smtClean="0">
                          <a:latin typeface="Times New Roman" pitchFamily="18" charset="0"/>
                          <a:cs typeface="Times New Roman" pitchFamily="18" charset="0"/>
                        </a:rPr>
                        <a:t>сөйләгән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сүзләргә</a:t>
                      </a:r>
                      <a:r>
                        <a:rPr lang="ru-RU" sz="1600" dirty="0" smtClean="0">
                          <a:latin typeface="Times New Roman" pitchFamily="18" charset="0"/>
                          <a:cs typeface="Times New Roman" pitchFamily="18" charset="0"/>
                        </a:rPr>
                        <a:t>.</a:t>
                      </a:r>
                    </a:p>
                    <a:p>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Үзе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аптырый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үзе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әйтә</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Белгәннәр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лә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боларны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Олы </a:t>
                      </a:r>
                      <a:r>
                        <a:rPr lang="ru-RU" sz="1600" dirty="0" err="1" smtClean="0">
                          <a:latin typeface="Times New Roman" pitchFamily="18" charset="0"/>
                          <a:cs typeface="Times New Roman" pitchFamily="18" charset="0"/>
                        </a:rPr>
                        <a:t>мич</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авызыннан</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Күрсәтәсен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дөньяны</a:t>
                      </a:r>
                      <a:r>
                        <a:rPr lang="ru-RU" sz="1600" dirty="0" smtClean="0">
                          <a:latin typeface="Times New Roman" pitchFamily="18" charset="0"/>
                          <a:cs typeface="Times New Roman" pitchFamily="18" charset="0"/>
                        </a:rPr>
                        <a:t>.</a:t>
                      </a:r>
                    </a:p>
                    <a:p>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Интернет </a:t>
                      </a:r>
                      <a:r>
                        <a:rPr lang="ru-RU" sz="1600" dirty="0" err="1" smtClean="0">
                          <a:latin typeface="Times New Roman" pitchFamily="18" charset="0"/>
                          <a:cs typeface="Times New Roman" pitchFamily="18" charset="0"/>
                        </a:rPr>
                        <a:t>һәм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скайпны</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Әби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ахырзаман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диде</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Элеккеге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җеннәр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шуңа</a:t>
                      </a:r>
                      <a:r>
                        <a:rPr lang="ru-RU" sz="1600" dirty="0" smtClean="0">
                          <a:latin typeface="Times New Roman" pitchFamily="18" charset="0"/>
                          <a:cs typeface="Times New Roman" pitchFamily="18" charset="0"/>
                        </a:rPr>
                        <a:t> </a:t>
                      </a:r>
                    </a:p>
                    <a:p>
                      <a:r>
                        <a:rPr lang="ru-RU" sz="1600" dirty="0" err="1" smtClean="0">
                          <a:latin typeface="Times New Roman" pitchFamily="18" charset="0"/>
                          <a:cs typeface="Times New Roman" pitchFamily="18" charset="0"/>
                        </a:rPr>
                        <a:t>Качып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беткәннәр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инде</a:t>
                      </a:r>
                      <a:r>
                        <a:rPr lang="ru-RU" sz="1600" dirty="0" smtClean="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434703270"/>
      </p:ext>
    </p:extLst>
  </p:cSld>
  <p:clrMapOvr>
    <a:masterClrMapping/>
  </p:clrMapOvr>
  <mc:AlternateContent xmlns:mc="http://schemas.openxmlformats.org/markup-compatibility/2006" xmlns:p14="http://schemas.microsoft.com/office/powerpoint/2010/main">
    <mc:Choice Requires="p14">
      <p:transition spd="slow" p14:dur="1400" advTm="708">
        <p14:doors dir="vert"/>
      </p:transition>
    </mc:Choice>
    <mc:Fallback xmlns="">
      <p:transition spd="slow" advTm="708">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073008" cy="1916832"/>
          </a:xfrm>
        </p:spPr>
        <p:style>
          <a:lnRef idx="1">
            <a:schemeClr val="accent3"/>
          </a:lnRef>
          <a:fillRef idx="2">
            <a:schemeClr val="accent3"/>
          </a:fillRef>
          <a:effectRef idx="1">
            <a:schemeClr val="accent3"/>
          </a:effectRef>
          <a:fontRef idx="minor">
            <a:schemeClr val="dk1"/>
          </a:fontRef>
        </p:style>
        <p:txBody>
          <a:bodyPr anchor="t">
            <a:normAutofit fontScale="90000"/>
          </a:bodyPr>
          <a:lstStyle/>
          <a:p>
            <a:pPr algn="l"/>
            <a:r>
              <a:rPr lang="ru-RU" dirty="0">
                <a:solidFill>
                  <a:srgbClr val="C00000"/>
                </a:solidFill>
                <a:latin typeface="Times New Roman" pitchFamily="18" charset="0"/>
                <a:cs typeface="Times New Roman" pitchFamily="18" charset="0"/>
              </a:rPr>
              <a:t>	</a:t>
            </a:r>
            <a:r>
              <a:rPr lang="ru-RU" dirty="0" smtClean="0">
                <a:solidFill>
                  <a:srgbClr val="C00000"/>
                </a:solidFill>
                <a:latin typeface="Times New Roman" pitchFamily="18" charset="0"/>
                <a:cs typeface="Times New Roman" pitchFamily="18" charset="0"/>
              </a:rPr>
              <a:t>		УКЫТУЧЫ-ГАЛИМ</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tt-RU" sz="2200" dirty="0" smtClean="0">
                <a:solidFill>
                  <a:srgbClr val="00B0F0"/>
                </a:solidFill>
                <a:latin typeface="Times New Roman" pitchFamily="18" charset="0"/>
                <a:cs typeface="Times New Roman" pitchFamily="18" charset="0"/>
              </a:rPr>
              <a:t>УКЫТУЧЫ ҺӨНӘРЕ КҮПКЫРЛЫ ИҖАТ </a:t>
            </a:r>
            <a:r>
              <a:rPr lang="tt-RU" sz="2200" dirty="0">
                <a:solidFill>
                  <a:srgbClr val="00B0F0"/>
                </a:solidFill>
                <a:latin typeface="Times New Roman" pitchFamily="18" charset="0"/>
                <a:cs typeface="Times New Roman" pitchFamily="18" charset="0"/>
              </a:rPr>
              <a:t>МӨМКИНЛЕГЕ БИРӘ.</a:t>
            </a:r>
            <a:br>
              <a:rPr lang="tt-RU" sz="2200" dirty="0">
                <a:solidFill>
                  <a:srgbClr val="00B0F0"/>
                </a:solidFill>
                <a:latin typeface="Times New Roman" pitchFamily="18" charset="0"/>
                <a:cs typeface="Times New Roman" pitchFamily="18" charset="0"/>
              </a:rPr>
            </a:br>
            <a:r>
              <a:rPr lang="tt-RU" sz="2200" dirty="0">
                <a:solidFill>
                  <a:srgbClr val="00B0F0"/>
                </a:solidFill>
                <a:latin typeface="Times New Roman" pitchFamily="18" charset="0"/>
                <a:cs typeface="Times New Roman" pitchFamily="18" charset="0"/>
              </a:rPr>
              <a:t>Хәзерге заман укытучысы беркайчан да ирешелгәннәргә генә канәгатьләнеп калырга тиеш түгел, ул һәрвакыт алга карарга, заман белән бер сафта барып, гел эзләнеп яшәргә тиеш. Мин үзем фәнни </a:t>
            </a:r>
            <a:r>
              <a:rPr lang="tt-RU" sz="2200" dirty="0" smtClean="0">
                <a:solidFill>
                  <a:srgbClr val="00B0F0"/>
                </a:solidFill>
                <a:latin typeface="Times New Roman" pitchFamily="18" charset="0"/>
                <a:cs typeface="Times New Roman" pitchFamily="18" charset="0"/>
              </a:rPr>
              <a:t>эшләр </a:t>
            </a:r>
            <a:r>
              <a:rPr lang="tt-RU" sz="2200" dirty="0">
                <a:solidFill>
                  <a:srgbClr val="00B0F0"/>
                </a:solidFill>
                <a:latin typeface="Times New Roman" pitchFamily="18" charset="0"/>
                <a:cs typeface="Times New Roman" pitchFamily="18" charset="0"/>
              </a:rPr>
              <a:t>язарга </a:t>
            </a:r>
            <a:r>
              <a:rPr lang="tt-RU" sz="2200" dirty="0" smtClean="0">
                <a:solidFill>
                  <a:srgbClr val="00B0F0"/>
                </a:solidFill>
                <a:latin typeface="Times New Roman" pitchFamily="18" charset="0"/>
                <a:cs typeface="Times New Roman" pitchFamily="18" charset="0"/>
              </a:rPr>
              <a:t>яратам:</a:t>
            </a:r>
            <a:br>
              <a:rPr lang="tt-RU" sz="2200" dirty="0" smtClean="0">
                <a:solidFill>
                  <a:srgbClr val="00B0F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t>
            </a:r>
            <a:br>
              <a:rPr lang="tt-RU" sz="2700" dirty="0" smtClean="0">
                <a:solidFill>
                  <a:srgbClr val="FF0000"/>
                </a:solidFill>
                <a:latin typeface="Times New Roman" pitchFamily="18" charset="0"/>
                <a:cs typeface="Times New Roman" pitchFamily="18" charset="0"/>
              </a:rPr>
            </a:br>
            <a:r>
              <a:rPr lang="tt-RU" sz="2700" dirty="0">
                <a:solidFill>
                  <a:srgbClr val="FF0000"/>
                </a:solidFill>
                <a:latin typeface="Times New Roman" pitchFamily="18" charset="0"/>
                <a:cs typeface="Times New Roman" pitchFamily="18" charset="0"/>
              </a:rPr>
              <a:t/>
            </a:r>
            <a:br>
              <a:rPr lang="tt-RU" sz="2700" dirty="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a:solidFill>
                  <a:srgbClr val="FF0000"/>
                </a:solidFill>
                <a:latin typeface="Times New Roman" pitchFamily="18" charset="0"/>
                <a:cs typeface="Times New Roman" pitchFamily="18" charset="0"/>
              </a:rPr>
              <a:t/>
            </a:r>
            <a:br>
              <a:rPr lang="tt-RU" sz="2700" dirty="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a:solidFill>
                  <a:srgbClr val="FF0000"/>
                </a:solidFill>
                <a:latin typeface="Times New Roman" pitchFamily="18" charset="0"/>
                <a:cs typeface="Times New Roman" pitchFamily="18" charset="0"/>
              </a:rPr>
              <a:t/>
            </a:r>
            <a:br>
              <a:rPr lang="tt-RU" sz="2700" dirty="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a:solidFill>
                  <a:srgbClr val="FF0000"/>
                </a:solidFill>
                <a:latin typeface="Times New Roman" pitchFamily="18" charset="0"/>
                <a:cs typeface="Times New Roman" pitchFamily="18" charset="0"/>
              </a:rPr>
              <a:t/>
            </a:r>
            <a:br>
              <a:rPr lang="tt-RU" sz="2700" dirty="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a:solidFill>
                  <a:srgbClr val="FF0000"/>
                </a:solidFill>
                <a:latin typeface="Times New Roman" pitchFamily="18" charset="0"/>
                <a:cs typeface="Times New Roman" pitchFamily="18" charset="0"/>
              </a:rPr>
              <a:t/>
            </a:r>
            <a:br>
              <a:rPr lang="tt-RU" sz="2700" dirty="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Гадел Кутуй әсәрләренең сәнгатьчә үзенчәлеге.</a:t>
            </a:r>
            <a:br>
              <a:rPr lang="tt-RU" sz="2700" dirty="0" smtClean="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2. 3. 5. </a:t>
            </a:r>
            <a:br>
              <a:rPr lang="tt-RU" sz="2700" dirty="0" smtClean="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r>
              <a:rPr lang="tt-RU" sz="2700" dirty="0" smtClean="0">
                <a:solidFill>
                  <a:srgbClr val="FF0000"/>
                </a:solidFill>
                <a:latin typeface="Times New Roman" pitchFamily="18" charset="0"/>
                <a:cs typeface="Times New Roman" pitchFamily="18" charset="0"/>
              </a:rPr>
              <a:t/>
            </a:r>
            <a:br>
              <a:rPr lang="tt-RU" sz="2700" dirty="0" smtClean="0">
                <a:solidFill>
                  <a:srgbClr val="FF0000"/>
                </a:solidFill>
                <a:latin typeface="Times New Roman" pitchFamily="18" charset="0"/>
                <a:cs typeface="Times New Roman" pitchFamily="18" charset="0"/>
              </a:rPr>
            </a:br>
            <a:endParaRPr lang="ru-RU" sz="2700" dirty="0">
              <a:solidFill>
                <a:srgbClr val="FF0000"/>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754699760"/>
              </p:ext>
            </p:extLst>
          </p:nvPr>
        </p:nvGraphicFramePr>
        <p:xfrm>
          <a:off x="0" y="1930475"/>
          <a:ext cx="9144000" cy="4927525"/>
        </p:xfrm>
        <a:graphic>
          <a:graphicData uri="http://schemas.openxmlformats.org/drawingml/2006/table">
            <a:tbl>
              <a:tblPr firstRow="1" bandRow="1">
                <a:tableStyleId>{69C7853C-536D-4A76-A0AE-DD22124D55A5}</a:tableStyleId>
              </a:tblPr>
              <a:tblGrid>
                <a:gridCol w="578309"/>
                <a:gridCol w="3686719"/>
                <a:gridCol w="4878972"/>
              </a:tblGrid>
              <a:tr h="432048">
                <a:tc>
                  <a:txBody>
                    <a:bodyPr/>
                    <a:lstStyle/>
                    <a:p>
                      <a:r>
                        <a:rPr lang="tt-RU" dirty="0" smtClean="0"/>
                        <a:t>№</a:t>
                      </a:r>
                      <a:endParaRPr lang="ru-RU" dirty="0"/>
                    </a:p>
                  </a:txBody>
                  <a:tcPr/>
                </a:tc>
                <a:tc>
                  <a:txBody>
                    <a:bodyPr/>
                    <a:lstStyle/>
                    <a:p>
                      <a:r>
                        <a:rPr lang="tt-RU" dirty="0" smtClean="0"/>
                        <a:t>ФӘННИ ЭШНЕҢ ИСЕМЕ</a:t>
                      </a:r>
                      <a:endParaRPr lang="ru-RU" dirty="0"/>
                    </a:p>
                  </a:txBody>
                  <a:tcPr/>
                </a:tc>
                <a:tc>
                  <a:txBody>
                    <a:bodyPr/>
                    <a:lstStyle/>
                    <a:p>
                      <a:r>
                        <a:rPr lang="tt-RU" dirty="0" smtClean="0"/>
                        <a:t>БАСЫЛУ</a:t>
                      </a:r>
                      <a:r>
                        <a:rPr lang="tt-RU" baseline="0" dirty="0" smtClean="0"/>
                        <a:t> ТАРИХЫ</a:t>
                      </a:r>
                      <a:endParaRPr lang="ru-RU" dirty="0"/>
                    </a:p>
                  </a:txBody>
                  <a:tcPr/>
                </a:tc>
              </a:tr>
              <a:tr h="576064">
                <a:tc>
                  <a:txBody>
                    <a:bodyPr/>
                    <a:lstStyle/>
                    <a:p>
                      <a:r>
                        <a:rPr lang="tt-RU" dirty="0" smtClean="0"/>
                        <a:t>1</a:t>
                      </a:r>
                      <a:endParaRPr lang="ru-RU" dirty="0"/>
                    </a:p>
                  </a:txBody>
                  <a:tcPr/>
                </a:tc>
                <a:tc>
                  <a:txBody>
                    <a:bodyPr/>
                    <a:lstStyle/>
                    <a:p>
                      <a:r>
                        <a:rPr lang="tt-RU" dirty="0" smtClean="0">
                          <a:latin typeface="Times New Roman" pitchFamily="18" charset="0"/>
                          <a:cs typeface="Times New Roman" pitchFamily="18" charset="0"/>
                        </a:rPr>
                        <a:t>“Хуҗа Бәдигый-татар милләтенең күренекле вәкиле</a:t>
                      </a:r>
                      <a:r>
                        <a:rPr lang="tt-RU" dirty="0" smtClean="0"/>
                        <a:t>”</a:t>
                      </a:r>
                      <a:endParaRPr lang="ru-RU" dirty="0"/>
                    </a:p>
                  </a:txBody>
                  <a:tcPr/>
                </a:tc>
                <a:tc>
                  <a:txBody>
                    <a:bodyPr/>
                    <a:lstStyle/>
                    <a:p>
                      <a:r>
                        <a:rPr lang="ru-RU" sz="1600" dirty="0" err="1" smtClean="0">
                          <a:latin typeface="Times New Roman" pitchFamily="18" charset="0"/>
                          <a:cs typeface="Times New Roman" pitchFamily="18" charset="0"/>
                        </a:rPr>
                        <a:t>Китапта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Милләт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өчен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көрәшәләр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дәверләргә</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ялгап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дәверне</a:t>
                      </a:r>
                      <a:r>
                        <a:rPr lang="ru-RU" sz="1600" dirty="0" smtClean="0">
                          <a:latin typeface="Times New Roman" pitchFamily="18" charset="0"/>
                          <a:cs typeface="Times New Roman" pitchFamily="18" charset="0"/>
                        </a:rPr>
                        <a:t>”, –Казан: Школа, 2009.</a:t>
                      </a:r>
                      <a:endParaRPr lang="ru-RU" sz="1600" dirty="0">
                        <a:latin typeface="Times New Roman" pitchFamily="18" charset="0"/>
                        <a:cs typeface="Times New Roman" pitchFamily="18" charset="0"/>
                      </a:endParaRPr>
                    </a:p>
                  </a:txBody>
                  <a:tcPr/>
                </a:tc>
              </a:tr>
              <a:tr h="656064">
                <a:tc>
                  <a:txBody>
                    <a:bodyPr/>
                    <a:lstStyle/>
                    <a:p>
                      <a:r>
                        <a:rPr lang="tt-RU" dirty="0" smtClean="0"/>
                        <a:t>2</a:t>
                      </a:r>
                      <a:endParaRPr lang="ru-RU" dirty="0"/>
                    </a:p>
                  </a:txBody>
                  <a:tcPr/>
                </a:tc>
                <a:tc>
                  <a:txBody>
                    <a:bodyPr/>
                    <a:lstStyle/>
                    <a:p>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Легендар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шәхес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һәм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каһарман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сугышчы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Хәйретдин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Мөҗәй</a:t>
                      </a:r>
                      <a:r>
                        <a:rPr lang="ru-RU" dirty="0" smtClean="0">
                          <a:latin typeface="Times New Roman" pitchFamily="18" charset="0"/>
                          <a:cs typeface="Times New Roman" pitchFamily="18" charset="0"/>
                        </a:rPr>
                        <a:t>» </a:t>
                      </a:r>
                    </a:p>
                    <a:p>
                      <a:endParaRPr lang="ru-RU" dirty="0">
                        <a:latin typeface="Times New Roman" pitchFamily="18" charset="0"/>
                        <a:cs typeface="Times New Roman" pitchFamily="18" charset="0"/>
                      </a:endParaRPr>
                    </a:p>
                  </a:txBody>
                  <a:tcPr/>
                </a:tc>
                <a:tc>
                  <a:txBody>
                    <a:bodyPr/>
                    <a:lstStyle/>
                    <a:p>
                      <a:r>
                        <a:rPr lang="tt-RU" sz="1600" dirty="0" smtClean="0">
                          <a:latin typeface="Times New Roman" pitchFamily="18" charset="0"/>
                          <a:cs typeface="Times New Roman" pitchFamily="18" charset="0"/>
                        </a:rPr>
                        <a:t>“Могаллим. ру” сайты-2014, интернет-портал (Конкурс “70 елда -70 хатирә”)</a:t>
                      </a:r>
                      <a:endParaRPr lang="ru-RU" sz="1600" dirty="0">
                        <a:latin typeface="Times New Roman" pitchFamily="18" charset="0"/>
                        <a:cs typeface="Times New Roman" pitchFamily="18" charset="0"/>
                      </a:endParaRPr>
                    </a:p>
                  </a:txBody>
                  <a:tcPr/>
                </a:tc>
              </a:tr>
              <a:tr h="1112197">
                <a:tc>
                  <a:txBody>
                    <a:bodyPr/>
                    <a:lstStyle/>
                    <a:p>
                      <a:r>
                        <a:rPr lang="tt-RU" dirty="0" smtClean="0"/>
                        <a:t>3</a:t>
                      </a:r>
                      <a:endParaRPr lang="ru-RU" dirty="0"/>
                    </a:p>
                  </a:txBody>
                  <a:tcPr/>
                </a:tc>
                <a:tc>
                  <a:txBody>
                    <a:bodyPr/>
                    <a:lstStyle/>
                    <a:p>
                      <a:r>
                        <a:rPr lang="tt-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XIX </a:t>
                      </a:r>
                      <a:r>
                        <a:rPr lang="tt-RU" dirty="0" smtClean="0">
                          <a:latin typeface="Times New Roman" pitchFamily="18" charset="0"/>
                          <a:cs typeface="Times New Roman" pitchFamily="18" charset="0"/>
                        </a:rPr>
                        <a:t>йөз ахыры </a:t>
                      </a:r>
                      <a:r>
                        <a:rPr lang="en-US" dirty="0" smtClean="0">
                          <a:latin typeface="Times New Roman" pitchFamily="18" charset="0"/>
                          <a:cs typeface="Times New Roman" pitchFamily="18" charset="0"/>
                        </a:rPr>
                        <a:t>XX </a:t>
                      </a:r>
                      <a:r>
                        <a:rPr lang="tt-RU" dirty="0" smtClean="0">
                          <a:latin typeface="Times New Roman" pitchFamily="18" charset="0"/>
                          <a:cs typeface="Times New Roman" pitchFamily="18" charset="0"/>
                        </a:rPr>
                        <a:t>йөз башы әдәбиятында телне саклау мәсьәләләре”</a:t>
                      </a:r>
                      <a:endParaRPr lang="ru-RU" dirty="0"/>
                    </a:p>
                  </a:txBody>
                  <a:tcPr/>
                </a:tc>
                <a:tc>
                  <a:txBody>
                    <a:bodyPr/>
                    <a:lstStyle/>
                    <a:p>
                      <a:r>
                        <a:rPr lang="ru-RU" dirty="0" smtClean="0"/>
                        <a:t>“</a:t>
                      </a:r>
                      <a:r>
                        <a:rPr lang="ru-RU" dirty="0" err="1" smtClean="0"/>
                        <a:t>Белем</a:t>
                      </a:r>
                      <a:r>
                        <a:rPr lang="ru-RU" dirty="0" smtClean="0"/>
                        <a:t>. </a:t>
                      </a:r>
                      <a:r>
                        <a:rPr lang="ru-RU" dirty="0" err="1" smtClean="0"/>
                        <a:t>ру</a:t>
                      </a:r>
                      <a:r>
                        <a:rPr lang="ru-RU" dirty="0" smtClean="0"/>
                        <a:t>” сайты-2014, интернет-портал (Конкурс “</a:t>
                      </a:r>
                      <a:r>
                        <a:rPr lang="ru-RU" dirty="0" err="1" smtClean="0"/>
                        <a:t>Айның</a:t>
                      </a:r>
                      <a:r>
                        <a:rPr lang="ru-RU" dirty="0" smtClean="0"/>
                        <a:t> </a:t>
                      </a:r>
                      <a:r>
                        <a:rPr lang="ru-RU" dirty="0" err="1" smtClean="0"/>
                        <a:t>иң</a:t>
                      </a:r>
                      <a:r>
                        <a:rPr lang="ru-RU" dirty="0" smtClean="0"/>
                        <a:t> </a:t>
                      </a:r>
                      <a:r>
                        <a:rPr lang="ru-RU" dirty="0" err="1" smtClean="0"/>
                        <a:t>яхшы</a:t>
                      </a:r>
                      <a:r>
                        <a:rPr lang="ru-RU" dirty="0" smtClean="0"/>
                        <a:t> ресурсы”)</a:t>
                      </a:r>
                    </a:p>
                    <a:p>
                      <a:endParaRPr lang="ru-RU" dirty="0"/>
                    </a:p>
                  </a:txBody>
                  <a:tcPr/>
                </a:tc>
              </a:tr>
              <a:tr h="855536">
                <a:tc>
                  <a:txBody>
                    <a:bodyPr/>
                    <a:lstStyle/>
                    <a:p>
                      <a:r>
                        <a:rPr lang="tt-RU" dirty="0" smtClean="0"/>
                        <a:t>4</a:t>
                      </a:r>
                      <a:endParaRPr lang="ru-RU" dirty="0"/>
                    </a:p>
                  </a:txBody>
                  <a:tcPr/>
                </a:tc>
                <a:tc>
                  <a:txBody>
                    <a:bodyPr/>
                    <a:lstStyle/>
                    <a:p>
                      <a:r>
                        <a:rPr lang="tt-RU"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Җ. </a:t>
                      </a:r>
                      <a:r>
                        <a:rPr lang="ru-RU" dirty="0" err="1" smtClean="0">
                          <a:latin typeface="Times New Roman" pitchFamily="18" charset="0"/>
                          <a:cs typeface="Times New Roman" pitchFamily="18" charset="0"/>
                        </a:rPr>
                        <a:t>Вәлидинең</a:t>
                      </a:r>
                      <a:r>
                        <a:rPr lang="ru-RU" dirty="0" smtClean="0">
                          <a:latin typeface="Times New Roman" pitchFamily="18" charset="0"/>
                          <a:cs typeface="Times New Roman" pitchFamily="18" charset="0"/>
                        </a:rPr>
                        <a:t> татар теле </a:t>
                      </a:r>
                      <a:r>
                        <a:rPr lang="ru-RU" dirty="0" err="1" smtClean="0">
                          <a:latin typeface="Times New Roman" pitchFamily="18" charset="0"/>
                          <a:cs typeface="Times New Roman" pitchFamily="18" charset="0"/>
                        </a:rPr>
                        <a:t>грамматикасы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хезмәте</a:t>
                      </a:r>
                      <a:r>
                        <a:rPr lang="ru-RU" dirty="0" smtClean="0">
                          <a:latin typeface="Times New Roman" pitchFamily="18" charset="0"/>
                          <a:cs typeface="Times New Roman" pitchFamily="18" charset="0"/>
                        </a:rPr>
                        <a:t>»</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a:txBody>
                  <a:tcPr/>
                </a:tc>
                <a:tc>
                  <a:txBody>
                    <a:bodyPr/>
                    <a:lstStyle/>
                    <a:p>
                      <a:r>
                        <a:rPr lang="tt-RU" dirty="0" smtClean="0"/>
                        <a:t>Методик китапта: “</a:t>
                      </a:r>
                      <a:r>
                        <a:rPr lang="tt-RU" dirty="0" smtClean="0"/>
                        <a:t>Ст</a:t>
                      </a:r>
                      <a:r>
                        <a:rPr lang="ru-RU" dirty="0" smtClean="0"/>
                        <a:t>у</a:t>
                      </a:r>
                      <a:r>
                        <a:rPr lang="tt-RU" dirty="0" smtClean="0"/>
                        <a:t>дентларның фәнниэшләре”, Казан</a:t>
                      </a:r>
                      <a:r>
                        <a:rPr lang="tt-RU" dirty="0" smtClean="0"/>
                        <a:t>: Университет, 2007. (ТДГПУ, курс эше)</a:t>
                      </a:r>
                      <a:endParaRPr lang="ru-RU" dirty="0"/>
                    </a:p>
                  </a:txBody>
                  <a:tcPr/>
                </a:tc>
              </a:tr>
              <a:tr h="451397">
                <a:tc>
                  <a:txBody>
                    <a:bodyPr/>
                    <a:lstStyle/>
                    <a:p>
                      <a:r>
                        <a:rPr lang="tt-RU" dirty="0" smtClean="0"/>
                        <a:t>5</a:t>
                      </a:r>
                      <a:endParaRPr lang="ru-RU" dirty="0"/>
                    </a:p>
                  </a:txBody>
                  <a:tcPr/>
                </a:tc>
                <a:tc>
                  <a:txBody>
                    <a:bodyPr/>
                    <a:lstStyle/>
                    <a:p>
                      <a:r>
                        <a:rPr lang="ru-RU" dirty="0" smtClean="0">
                          <a:latin typeface="Times New Roman" pitchFamily="18" charset="0"/>
                          <a:cs typeface="Times New Roman" pitchFamily="18" charset="0"/>
                        </a:rPr>
                        <a:t>«Татар </a:t>
                      </a:r>
                      <a:r>
                        <a:rPr lang="ru-RU" dirty="0" err="1" smtClean="0">
                          <a:latin typeface="Times New Roman" pitchFamily="18" charset="0"/>
                          <a:cs typeface="Times New Roman" pitchFamily="18" charset="0"/>
                        </a:rPr>
                        <a:t>телендә”хатын-кыз</a:t>
                      </a:r>
                      <a:r>
                        <a:rPr lang="ru-RU" dirty="0" smtClean="0">
                          <a:latin typeface="Times New Roman" pitchFamily="18" charset="0"/>
                          <a:cs typeface="Times New Roman" pitchFamily="18" charset="0"/>
                        </a:rPr>
                        <a:t>” концепты»</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a:txBody>
                  <a:tcPr/>
                </a:tc>
                <a:tc>
                  <a:txBody>
                    <a:bodyPr/>
                    <a:lstStyle/>
                    <a:p>
                      <a:r>
                        <a:rPr lang="tt-RU" sz="1600" dirty="0" smtClean="0">
                          <a:latin typeface="Times New Roman" pitchFamily="18" charset="0"/>
                          <a:cs typeface="Times New Roman" pitchFamily="18" charset="0"/>
                        </a:rPr>
                        <a:t>Үз архивымда</a:t>
                      </a:r>
                      <a:endParaRPr lang="ru-RU" sz="16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162647010"/>
      </p:ext>
    </p:extLst>
  </p:cSld>
  <p:clrMapOvr>
    <a:masterClrMapping/>
  </p:clrMapOvr>
  <mc:AlternateContent xmlns:mc="http://schemas.openxmlformats.org/markup-compatibility/2006" xmlns:p14="http://schemas.microsoft.com/office/powerpoint/2010/main">
    <mc:Choice Requires="p14">
      <p:transition spd="slow" p14:dur="1400" advTm="462">
        <p14:doors dir="vert"/>
      </p:transition>
    </mc:Choice>
    <mc:Fallback xmlns="">
      <p:transition spd="slow" advTm="462">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4624"/>
            <a:ext cx="9001000" cy="6768752"/>
          </a:xfrm>
        </p:spPr>
        <p:style>
          <a:lnRef idx="1">
            <a:schemeClr val="accent3"/>
          </a:lnRef>
          <a:fillRef idx="2">
            <a:schemeClr val="accent3"/>
          </a:fillRef>
          <a:effectRef idx="1">
            <a:schemeClr val="accent3"/>
          </a:effectRef>
          <a:fontRef idx="minor">
            <a:schemeClr val="dk1"/>
          </a:fontRef>
        </p:style>
        <p:txBody>
          <a:bodyPr anchor="t"/>
          <a:lstStyle/>
          <a:p>
            <a:pPr algn="l"/>
            <a:r>
              <a:rPr lang="ru-RU" dirty="0" smtClean="0">
                <a:latin typeface="Times New Roman" pitchFamily="18" charset="0"/>
                <a:cs typeface="Times New Roman" pitchFamily="18" charset="0"/>
              </a:rPr>
              <a:t>УКЫТУЧЫ АВТОР-МЕТОДИСТ</a:t>
            </a:r>
            <a:br>
              <a:rPr lang="ru-RU" dirty="0" smtClean="0">
                <a:latin typeface="Times New Roman" pitchFamily="18" charset="0"/>
                <a:cs typeface="Times New Roman" pitchFamily="18" charset="0"/>
              </a:rPr>
            </a:br>
            <a:r>
              <a:rPr lang="ru-RU" sz="4000" dirty="0">
                <a:solidFill>
                  <a:srgbClr val="7030A0"/>
                </a:solidFill>
                <a:latin typeface="Times New Roman" pitchFamily="18" charset="0"/>
                <a:cs typeface="Times New Roman" pitchFamily="18" charset="0"/>
              </a:rPr>
              <a:t>1. Фантастик </a:t>
            </a:r>
            <a:r>
              <a:rPr lang="ru-RU" sz="4000" dirty="0" err="1">
                <a:solidFill>
                  <a:srgbClr val="7030A0"/>
                </a:solidFill>
                <a:latin typeface="Times New Roman" pitchFamily="18" charset="0"/>
                <a:cs typeface="Times New Roman" pitchFamily="18" charset="0"/>
              </a:rPr>
              <a:t>әсәрләрне</a:t>
            </a:r>
            <a:r>
              <a:rPr lang="ru-RU" sz="4000" dirty="0">
                <a:solidFill>
                  <a:srgbClr val="7030A0"/>
                </a:solidFill>
                <a:latin typeface="Times New Roman" pitchFamily="18" charset="0"/>
                <a:cs typeface="Times New Roman" pitchFamily="18" charset="0"/>
              </a:rPr>
              <a:t> </a:t>
            </a:r>
            <a:r>
              <a:rPr lang="ru-RU" sz="4000" dirty="0" err="1">
                <a:solidFill>
                  <a:srgbClr val="7030A0"/>
                </a:solidFill>
                <a:latin typeface="Times New Roman" pitchFamily="18" charset="0"/>
                <a:cs typeface="Times New Roman" pitchFamily="18" charset="0"/>
              </a:rPr>
              <a:t>өйрәнү</a:t>
            </a:r>
            <a:r>
              <a:rPr lang="ru-RU" sz="4000" dirty="0">
                <a:solidFill>
                  <a:srgbClr val="7030A0"/>
                </a:solidFill>
                <a:latin typeface="Times New Roman" pitchFamily="18" charset="0"/>
                <a:cs typeface="Times New Roman" pitchFamily="18" charset="0"/>
              </a:rPr>
              <a:t> </a:t>
            </a:r>
            <a:r>
              <a:rPr lang="ru-RU" sz="4000" dirty="0" err="1">
                <a:solidFill>
                  <a:srgbClr val="7030A0"/>
                </a:solidFill>
                <a:latin typeface="Times New Roman" pitchFamily="18" charset="0"/>
                <a:cs typeface="Times New Roman" pitchFamily="18" charset="0"/>
              </a:rPr>
              <a:t>алымнары</a:t>
            </a:r>
            <a:r>
              <a:rPr lang="ru-RU" sz="4000" dirty="0">
                <a:solidFill>
                  <a:srgbClr val="7030A0"/>
                </a:solidFill>
                <a:latin typeface="Times New Roman" pitchFamily="18" charset="0"/>
                <a:cs typeface="Times New Roman" pitchFamily="18" charset="0"/>
              </a:rPr>
              <a:t>.</a:t>
            </a:r>
            <a:br>
              <a:rPr lang="ru-RU" sz="4000" dirty="0">
                <a:solidFill>
                  <a:srgbClr val="7030A0"/>
                </a:solidFill>
                <a:latin typeface="Times New Roman" pitchFamily="18" charset="0"/>
                <a:cs typeface="Times New Roman" pitchFamily="18" charset="0"/>
              </a:rPr>
            </a:br>
            <a:r>
              <a:rPr lang="ru-RU" sz="4000" dirty="0" smtClean="0">
                <a:solidFill>
                  <a:srgbClr val="7030A0"/>
                </a:solidFill>
                <a:latin typeface="Times New Roman" pitchFamily="18" charset="0"/>
                <a:cs typeface="Times New Roman" pitchFamily="18" charset="0"/>
              </a:rPr>
              <a:t>2</a:t>
            </a:r>
            <a:r>
              <a:rPr lang="ru-RU" sz="4000" dirty="0">
                <a:solidFill>
                  <a:srgbClr val="7030A0"/>
                </a:solidFill>
                <a:latin typeface="Times New Roman" pitchFamily="18" charset="0"/>
                <a:cs typeface="Times New Roman" pitchFamily="18" charset="0"/>
              </a:rPr>
              <a:t>. Татар </a:t>
            </a:r>
            <a:r>
              <a:rPr lang="ru-RU" sz="4000" dirty="0" err="1">
                <a:solidFill>
                  <a:srgbClr val="7030A0"/>
                </a:solidFill>
                <a:latin typeface="Times New Roman" pitchFamily="18" charset="0"/>
                <a:cs typeface="Times New Roman" pitchFamily="18" charset="0"/>
              </a:rPr>
              <a:t>һәм</a:t>
            </a:r>
            <a:r>
              <a:rPr lang="ru-RU" sz="4000" dirty="0">
                <a:solidFill>
                  <a:srgbClr val="7030A0"/>
                </a:solidFill>
                <a:latin typeface="Times New Roman" pitchFamily="18" charset="0"/>
                <a:cs typeface="Times New Roman" pitchFamily="18" charset="0"/>
              </a:rPr>
              <a:t> рус </a:t>
            </a:r>
            <a:r>
              <a:rPr lang="ru-RU" sz="4000" dirty="0" err="1">
                <a:solidFill>
                  <a:srgbClr val="7030A0"/>
                </a:solidFill>
                <a:latin typeface="Times New Roman" pitchFamily="18" charset="0"/>
                <a:cs typeface="Times New Roman" pitchFamily="18" charset="0"/>
              </a:rPr>
              <a:t>телләрендә</a:t>
            </a:r>
            <a:r>
              <a:rPr lang="ru-RU" sz="4000" dirty="0">
                <a:solidFill>
                  <a:srgbClr val="7030A0"/>
                </a:solidFill>
                <a:latin typeface="Times New Roman" pitchFamily="18" charset="0"/>
                <a:cs typeface="Times New Roman" pitchFamily="18" charset="0"/>
              </a:rPr>
              <a:t> </a:t>
            </a:r>
            <a:r>
              <a:rPr lang="ru-RU" sz="4000" dirty="0" err="1">
                <a:solidFill>
                  <a:srgbClr val="7030A0"/>
                </a:solidFill>
                <a:latin typeface="Times New Roman" pitchFamily="18" charset="0"/>
                <a:cs typeface="Times New Roman" pitchFamily="18" charset="0"/>
              </a:rPr>
              <a:t>килеш</a:t>
            </a:r>
            <a:r>
              <a:rPr lang="ru-RU" sz="4000" dirty="0">
                <a:solidFill>
                  <a:srgbClr val="7030A0"/>
                </a:solidFill>
                <a:latin typeface="Times New Roman" pitchFamily="18" charset="0"/>
                <a:cs typeface="Times New Roman" pitchFamily="18" charset="0"/>
              </a:rPr>
              <a:t> </a:t>
            </a:r>
            <a:r>
              <a:rPr lang="ru-RU" sz="4000" dirty="0" err="1">
                <a:solidFill>
                  <a:srgbClr val="7030A0"/>
                </a:solidFill>
                <a:latin typeface="Times New Roman" pitchFamily="18" charset="0"/>
                <a:cs typeface="Times New Roman" pitchFamily="18" charset="0"/>
              </a:rPr>
              <a:t>категориясе</a:t>
            </a:r>
            <a:r>
              <a:rPr lang="ru-RU" sz="4000" dirty="0" smtClean="0">
                <a:solidFill>
                  <a:srgbClr val="7030A0"/>
                </a:solidFill>
                <a:latin typeface="Times New Roman" pitchFamily="18" charset="0"/>
                <a:cs typeface="Times New Roman" pitchFamily="18" charset="0"/>
              </a:rPr>
              <a:t>.</a:t>
            </a:r>
            <a:br>
              <a:rPr lang="ru-RU" sz="4000" dirty="0" smtClean="0">
                <a:solidFill>
                  <a:srgbClr val="7030A0"/>
                </a:solidFill>
                <a:latin typeface="Times New Roman" pitchFamily="18" charset="0"/>
                <a:cs typeface="Times New Roman" pitchFamily="18" charset="0"/>
              </a:rPr>
            </a:br>
            <a:r>
              <a:rPr lang="ru-RU" sz="4000" dirty="0" smtClean="0">
                <a:solidFill>
                  <a:srgbClr val="7030A0"/>
                </a:solidFill>
                <a:latin typeface="Times New Roman" pitchFamily="18" charset="0"/>
                <a:cs typeface="Times New Roman" pitchFamily="18" charset="0"/>
              </a:rPr>
              <a:t>3. </a:t>
            </a:r>
            <a:r>
              <a:rPr lang="ru-RU" sz="4000" dirty="0" err="1" smtClean="0">
                <a:solidFill>
                  <a:srgbClr val="7030A0"/>
                </a:solidFill>
                <a:latin typeface="Times New Roman" pitchFamily="18" charset="0"/>
                <a:cs typeface="Times New Roman" pitchFamily="18" charset="0"/>
              </a:rPr>
              <a:t>Әзерлек</a:t>
            </a:r>
            <a:r>
              <a:rPr lang="ru-RU" sz="4000" dirty="0" smtClean="0">
                <a:solidFill>
                  <a:srgbClr val="7030A0"/>
                </a:solidFill>
                <a:latin typeface="Times New Roman" pitchFamily="18" charset="0"/>
                <a:cs typeface="Times New Roman" pitchFamily="18" charset="0"/>
              </a:rPr>
              <a:t> </a:t>
            </a:r>
            <a:r>
              <a:rPr lang="ru-RU" sz="4000" dirty="0" err="1" smtClean="0">
                <a:solidFill>
                  <a:srgbClr val="7030A0"/>
                </a:solidFill>
                <a:latin typeface="Times New Roman" pitchFamily="18" charset="0"/>
                <a:cs typeface="Times New Roman" pitchFamily="18" charset="0"/>
              </a:rPr>
              <a:t>сыйныфында</a:t>
            </a:r>
            <a:r>
              <a:rPr lang="ru-RU" sz="4000" dirty="0" smtClean="0">
                <a:solidFill>
                  <a:srgbClr val="7030A0"/>
                </a:solidFill>
                <a:latin typeface="Times New Roman" pitchFamily="18" charset="0"/>
                <a:cs typeface="Times New Roman" pitchFamily="18" charset="0"/>
              </a:rPr>
              <a:t> </a:t>
            </a:r>
            <a:r>
              <a:rPr lang="ru-RU" sz="4000" dirty="0" err="1" smtClean="0">
                <a:solidFill>
                  <a:srgbClr val="7030A0"/>
                </a:solidFill>
                <a:latin typeface="Times New Roman" pitchFamily="18" charset="0"/>
                <a:cs typeface="Times New Roman" pitchFamily="18" charset="0"/>
              </a:rPr>
              <a:t>укучы</a:t>
            </a:r>
            <a:r>
              <a:rPr lang="ru-RU" sz="4000" dirty="0" smtClean="0">
                <a:solidFill>
                  <a:srgbClr val="7030A0"/>
                </a:solidFill>
                <a:latin typeface="Times New Roman" pitchFamily="18" charset="0"/>
                <a:cs typeface="Times New Roman" pitchFamily="18" charset="0"/>
              </a:rPr>
              <a:t> </a:t>
            </a:r>
            <a:r>
              <a:rPr lang="ru-RU" sz="4000" smtClean="0">
                <a:solidFill>
                  <a:srgbClr val="7030A0"/>
                </a:solidFill>
                <a:latin typeface="Times New Roman" pitchFamily="18" charset="0"/>
                <a:cs typeface="Times New Roman" pitchFamily="18" charset="0"/>
              </a:rPr>
              <a:t>балалар</a:t>
            </a:r>
            <a:r>
              <a:rPr lang="ru-RU" sz="4000" dirty="0" smtClean="0">
                <a:solidFill>
                  <a:srgbClr val="7030A0"/>
                </a:solidFill>
                <a:latin typeface="Times New Roman" pitchFamily="18" charset="0"/>
                <a:cs typeface="Times New Roman" pitchFamily="18" charset="0"/>
              </a:rPr>
              <a:t> </a:t>
            </a:r>
            <a:r>
              <a:rPr lang="ru-RU" sz="4000" dirty="0" err="1" smtClean="0">
                <a:solidFill>
                  <a:srgbClr val="7030A0"/>
                </a:solidFill>
                <a:latin typeface="Times New Roman" pitchFamily="18" charset="0"/>
                <a:cs typeface="Times New Roman" pitchFamily="18" charset="0"/>
              </a:rPr>
              <a:t>белән</a:t>
            </a:r>
            <a:r>
              <a:rPr lang="ru-RU" sz="4000" dirty="0" smtClean="0">
                <a:solidFill>
                  <a:srgbClr val="7030A0"/>
                </a:solidFill>
                <a:latin typeface="Times New Roman" pitchFamily="18" charset="0"/>
                <a:cs typeface="Times New Roman" pitchFamily="18" charset="0"/>
              </a:rPr>
              <a:t> </a:t>
            </a:r>
            <a:r>
              <a:rPr lang="ru-RU" sz="4000" dirty="0" err="1" smtClean="0">
                <a:solidFill>
                  <a:srgbClr val="7030A0"/>
                </a:solidFill>
                <a:latin typeface="Times New Roman" pitchFamily="18" charset="0"/>
                <a:cs typeface="Times New Roman" pitchFamily="18" charset="0"/>
              </a:rPr>
              <a:t>эшләү</a:t>
            </a:r>
            <a:r>
              <a:rPr lang="ru-RU" sz="4000" dirty="0" smtClean="0">
                <a:solidFill>
                  <a:srgbClr val="7030A0"/>
                </a:solidFill>
                <a:latin typeface="Times New Roman" pitchFamily="18" charset="0"/>
                <a:cs typeface="Times New Roman" pitchFamily="18" charset="0"/>
              </a:rPr>
              <a:t> </a:t>
            </a:r>
            <a:r>
              <a:rPr lang="ru-RU" sz="4000" dirty="0" err="1" smtClean="0">
                <a:solidFill>
                  <a:srgbClr val="7030A0"/>
                </a:solidFill>
                <a:latin typeface="Times New Roman" pitchFamily="18" charset="0"/>
                <a:cs typeface="Times New Roman" pitchFamily="18" charset="0"/>
              </a:rPr>
              <a:t>программасы</a:t>
            </a:r>
            <a:endParaRPr lang="ru-RU" sz="4000"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983140192"/>
      </p:ext>
    </p:extLst>
  </p:cSld>
  <p:clrMapOvr>
    <a:masterClrMapping/>
  </p:clrMapOvr>
  <mc:AlternateContent xmlns:mc="http://schemas.openxmlformats.org/markup-compatibility/2006" xmlns:p14="http://schemas.microsoft.com/office/powerpoint/2010/main">
    <mc:Choice Requires="p14">
      <p:transition spd="slow" p14:dur="1400" advTm="528">
        <p14:doors dir="vert"/>
      </p:transition>
    </mc:Choice>
    <mc:Fallback xmlns="">
      <p:transition spd="slow" advTm="528">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0"/>
            <a:ext cx="9073008" cy="908720"/>
          </a:xfrm>
        </p:spPr>
        <p:style>
          <a:lnRef idx="1">
            <a:schemeClr val="accent3"/>
          </a:lnRef>
          <a:fillRef idx="2">
            <a:schemeClr val="accent3"/>
          </a:fillRef>
          <a:effectRef idx="1">
            <a:schemeClr val="accent3"/>
          </a:effectRef>
          <a:fontRef idx="minor">
            <a:schemeClr val="dk1"/>
          </a:fontRef>
        </p:style>
        <p:txBody>
          <a:bodyPr anchor="t">
            <a:normAutofit/>
          </a:bodyPr>
          <a:lstStyle/>
          <a:p>
            <a:pPr algn="l"/>
            <a:r>
              <a:rPr lang="ru-RU" sz="2400" b="1" dirty="0" smtClean="0">
                <a:solidFill>
                  <a:srgbClr val="C00000"/>
                </a:solidFill>
                <a:latin typeface="Times New Roman" pitchFamily="18" charset="0"/>
                <a:cs typeface="Times New Roman" pitchFamily="18" charset="0"/>
              </a:rPr>
              <a:t>СЫЙНЫФ БҮЛМӘСЕ — УКЫТУЧЫНЫҢ ИҖАТ ЙОРТЫ </a:t>
            </a:r>
            <a:r>
              <a:rPr lang="ru-RU" sz="2400" b="1" dirty="0">
                <a:solidFill>
                  <a:srgbClr val="C00000"/>
                </a:solidFill>
                <a:latin typeface="Times New Roman" pitchFamily="18" charset="0"/>
                <a:cs typeface="Times New Roman" pitchFamily="18" charset="0"/>
              </a:rPr>
              <a:t>УЛ</a:t>
            </a:r>
            <a:r>
              <a:rPr lang="ru-RU" sz="2400" b="1" dirty="0">
                <a:latin typeface="Times New Roman" pitchFamily="18" charset="0"/>
                <a:cs typeface="Times New Roman" pitchFamily="18" charset="0"/>
              </a:rPr>
              <a:t/>
            </a:r>
            <a:br>
              <a:rPr lang="ru-RU" sz="2400" b="1" dirty="0">
                <a:latin typeface="Times New Roman" pitchFamily="18" charset="0"/>
                <a:cs typeface="Times New Roman" pitchFamily="18" charset="0"/>
              </a:rPr>
            </a:br>
            <a:r>
              <a:rPr lang="ru-RU" sz="2400" b="1" dirty="0">
                <a:solidFill>
                  <a:srgbClr val="7030A0"/>
                </a:solidFill>
                <a:latin typeface="Times New Roman" pitchFamily="18" charset="0"/>
                <a:cs typeface="Times New Roman" pitchFamily="18" charset="0"/>
              </a:rPr>
              <a:t>МОГАЛЛИМНЕҢ ИҖАТЫ ЭШ БҮЛМӘСЕНДӘ ДӘ ЧАГЫЛА</a:t>
            </a:r>
          </a:p>
        </p:txBody>
      </p:sp>
      <p:pic>
        <p:nvPicPr>
          <p:cNvPr id="5122" name="Picture 2" descr="C:\Users\Айсылу\Desktop\конкурс учитель года\фото голнара\kabine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4984"/>
            <a:ext cx="4644008" cy="374441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Айсылу\Desktop\конкурс учитель года\фото голнара\каб.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523" y="3113584"/>
            <a:ext cx="3180581" cy="374441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9357" y="752351"/>
            <a:ext cx="520700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9692348"/>
      </p:ext>
    </p:extLst>
  </p:cSld>
  <p:clrMapOvr>
    <a:masterClrMapping/>
  </p:clrMapOvr>
  <mc:AlternateContent xmlns:mc="http://schemas.openxmlformats.org/markup-compatibility/2006" xmlns:p14="http://schemas.microsoft.com/office/powerpoint/2010/main">
    <mc:Choice Requires="p14">
      <p:transition spd="slow" p14:dur="1400" advTm="743">
        <p14:doors dir="vert"/>
      </p:transition>
    </mc:Choice>
    <mc:Fallback xmlns="">
      <p:transition spd="slow" advTm="743">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396536" cy="6957392"/>
          </a:xfrm>
        </p:spPr>
        <p:style>
          <a:lnRef idx="0">
            <a:scrgbClr r="0" g="0" b="0"/>
          </a:lnRef>
          <a:fillRef idx="1001">
            <a:schemeClr val="lt2"/>
          </a:fillRef>
          <a:effectRef idx="0">
            <a:scrgbClr r="0" g="0" b="0"/>
          </a:effectRef>
          <a:fontRef idx="major"/>
        </p:style>
        <p:txBody>
          <a:bodyPr anchor="t">
            <a:normAutofit/>
          </a:bodyPr>
          <a:lstStyle/>
          <a:p>
            <a:r>
              <a:rPr lang="en-US" b="1" dirty="0" smtClean="0">
                <a:latin typeface="Times New Roman" pitchFamily="18" charset="0"/>
                <a:cs typeface="Times New Roman" pitchFamily="18" charset="0"/>
              </a:rPr>
              <a:t>V </a:t>
            </a:r>
            <a:r>
              <a:rPr lang="tt-RU" b="1" dirty="0" smtClean="0">
                <a:latin typeface="Times New Roman" pitchFamily="18" charset="0"/>
                <a:cs typeface="Times New Roman" pitchFamily="18" charset="0"/>
              </a:rPr>
              <a:t>бүлек </a:t>
            </a:r>
            <a:br>
              <a:rPr lang="tt-RU" b="1" dirty="0" smtClean="0">
                <a:latin typeface="Times New Roman" pitchFamily="18" charset="0"/>
                <a:cs typeface="Times New Roman" pitchFamily="18" charset="0"/>
              </a:rPr>
            </a:br>
            <a:r>
              <a:rPr lang="tt-RU" b="1" dirty="0" smtClean="0">
                <a:solidFill>
                  <a:srgbClr val="FFFF00"/>
                </a:solidFill>
                <a:latin typeface="Times New Roman" pitchFamily="18" charset="0"/>
                <a:cs typeface="Times New Roman" pitchFamily="18" charset="0"/>
              </a:rPr>
              <a:t>ЙОМГАКЛАУ</a:t>
            </a:r>
            <a:br>
              <a:rPr lang="tt-RU" b="1" dirty="0" smtClean="0">
                <a:solidFill>
                  <a:srgbClr val="FFFF00"/>
                </a:solidFill>
                <a:latin typeface="Times New Roman" pitchFamily="18" charset="0"/>
                <a:cs typeface="Times New Roman" pitchFamily="18" charset="0"/>
              </a:rPr>
            </a:br>
            <a:r>
              <a:rPr lang="tt-RU" b="1" dirty="0" smtClean="0">
                <a:solidFill>
                  <a:srgbClr val="FFFF00"/>
                </a:solidFill>
                <a:latin typeface="Times New Roman" pitchFamily="18" charset="0"/>
                <a:cs typeface="Times New Roman" pitchFamily="18" charset="0"/>
              </a:rPr>
              <a:t/>
            </a:r>
            <a:br>
              <a:rPr lang="tt-RU" b="1" dirty="0" smtClean="0">
                <a:solidFill>
                  <a:srgbClr val="FFFF00"/>
                </a:solidFill>
                <a:latin typeface="Times New Roman" pitchFamily="18" charset="0"/>
                <a:cs typeface="Times New Roman" pitchFamily="18" charset="0"/>
              </a:rPr>
            </a:br>
            <a:r>
              <a:rPr lang="tt-RU" b="1" dirty="0" smtClean="0">
                <a:solidFill>
                  <a:srgbClr val="FF0000"/>
                </a:solidFill>
                <a:latin typeface="Times New Roman" pitchFamily="18" charset="0"/>
                <a:cs typeface="Times New Roman" pitchFamily="18" charset="0"/>
              </a:rPr>
              <a:t>1.</a:t>
            </a:r>
            <a:r>
              <a:rPr lang="tt-RU" b="1" dirty="0" smtClean="0">
                <a:solidFill>
                  <a:srgbClr val="FFFF00"/>
                </a:solidFill>
                <a:latin typeface="Times New Roman" pitchFamily="18" charset="0"/>
                <a:cs typeface="Times New Roman" pitchFamily="18" charset="0"/>
              </a:rPr>
              <a:t> </a:t>
            </a:r>
            <a:r>
              <a:rPr lang="ru-RU" sz="3600" b="1" dirty="0" smtClean="0">
                <a:solidFill>
                  <a:srgbClr val="FF0000"/>
                </a:solidFill>
                <a:latin typeface="Times New Roman" pitchFamily="18" charset="0"/>
                <a:cs typeface="Times New Roman" pitchFamily="18" charset="0"/>
              </a:rPr>
              <a:t>XXI </a:t>
            </a:r>
            <a:r>
              <a:rPr lang="ru-RU" sz="3600" b="1" dirty="0">
                <a:solidFill>
                  <a:srgbClr val="FF0000"/>
                </a:solidFill>
                <a:latin typeface="Times New Roman" pitchFamily="18" charset="0"/>
                <a:cs typeface="Times New Roman" pitchFamily="18" charset="0"/>
              </a:rPr>
              <a:t>ГАСЫР УКЫТУЧЫСЫ </a:t>
            </a:r>
            <a:br>
              <a:rPr lang="ru-RU" sz="3600" b="1" dirty="0">
                <a:solidFill>
                  <a:srgbClr val="FF0000"/>
                </a:solidFill>
                <a:latin typeface="Times New Roman" pitchFamily="18" charset="0"/>
                <a:cs typeface="Times New Roman" pitchFamily="18" charset="0"/>
              </a:rPr>
            </a:br>
            <a:r>
              <a:rPr lang="ru-RU" sz="3600" b="1" dirty="0">
                <a:solidFill>
                  <a:srgbClr val="FF0000"/>
                </a:solidFill>
                <a:latin typeface="Times New Roman" pitchFamily="18" charset="0"/>
                <a:cs typeface="Times New Roman" pitchFamily="18" charset="0"/>
              </a:rPr>
              <a:t>	НИНДИ БУЛЫРГА ТИЕШ</a:t>
            </a:r>
            <a:r>
              <a:rPr lang="ru-RU" sz="3600" b="1" dirty="0" smtClean="0">
                <a:solidFill>
                  <a:srgbClr val="FF0000"/>
                </a:solidFill>
                <a:latin typeface="Times New Roman" pitchFamily="18" charset="0"/>
                <a:cs typeface="Times New Roman" pitchFamily="18" charset="0"/>
              </a:rPr>
              <a:t>?</a:t>
            </a:r>
            <a:br>
              <a:rPr lang="ru-RU" sz="3600" b="1" dirty="0" smtClean="0">
                <a:solidFill>
                  <a:srgbClr val="FF0000"/>
                </a:solidFill>
                <a:latin typeface="Times New Roman" pitchFamily="18" charset="0"/>
                <a:cs typeface="Times New Roman" pitchFamily="18" charset="0"/>
              </a:rPr>
            </a:br>
            <a:r>
              <a:rPr lang="ru-RU" sz="3600" b="1" dirty="0" smtClean="0">
                <a:solidFill>
                  <a:srgbClr val="FF0000"/>
                </a:solidFill>
                <a:latin typeface="Times New Roman" pitchFamily="18" charset="0"/>
                <a:cs typeface="Times New Roman" pitchFamily="18" charset="0"/>
              </a:rPr>
              <a:t/>
            </a:r>
            <a:br>
              <a:rPr lang="ru-RU" sz="3600" b="1" dirty="0" smtClean="0">
                <a:solidFill>
                  <a:srgbClr val="FF0000"/>
                </a:solidFill>
                <a:latin typeface="Times New Roman" pitchFamily="18" charset="0"/>
                <a:cs typeface="Times New Roman" pitchFamily="18" charset="0"/>
              </a:rPr>
            </a:br>
            <a:r>
              <a:rPr lang="ru-RU" sz="3600" b="1" dirty="0" smtClean="0">
                <a:solidFill>
                  <a:srgbClr val="FF0000"/>
                </a:solidFill>
                <a:latin typeface="Times New Roman" pitchFamily="18" charset="0"/>
                <a:cs typeface="Times New Roman" pitchFamily="18" charset="0"/>
              </a:rPr>
              <a:t>2. МИНЕМ ПЛАННАРЫМ</a:t>
            </a:r>
            <a:br>
              <a:rPr lang="ru-RU" sz="3600" b="1" dirty="0" smtClean="0">
                <a:solidFill>
                  <a:srgbClr val="FF0000"/>
                </a:solidFill>
                <a:latin typeface="Times New Roman" pitchFamily="18" charset="0"/>
                <a:cs typeface="Times New Roman" pitchFamily="18" charset="0"/>
              </a:rPr>
            </a:br>
            <a:r>
              <a:rPr lang="ru-RU" sz="3600" b="1" dirty="0">
                <a:solidFill>
                  <a:srgbClr val="FF0000"/>
                </a:solidFill>
                <a:latin typeface="Times New Roman" pitchFamily="18" charset="0"/>
                <a:cs typeface="Times New Roman" pitchFamily="18" charset="0"/>
              </a:rPr>
              <a:t/>
            </a:r>
            <a:br>
              <a:rPr lang="ru-RU" sz="3600" b="1" dirty="0">
                <a:solidFill>
                  <a:srgbClr val="FF0000"/>
                </a:solidFill>
                <a:latin typeface="Times New Roman" pitchFamily="18" charset="0"/>
                <a:cs typeface="Times New Roman" pitchFamily="18" charset="0"/>
              </a:rPr>
            </a:br>
            <a:r>
              <a:rPr lang="ru-RU" sz="3600" b="1" dirty="0" smtClean="0">
                <a:solidFill>
                  <a:srgbClr val="FF0000"/>
                </a:solidFill>
                <a:latin typeface="Times New Roman" pitchFamily="18" charset="0"/>
                <a:cs typeface="Times New Roman" pitchFamily="18" charset="0"/>
              </a:rPr>
              <a:t>2. ЭШЕҢӘ АШКЫНЫП БАРУ- </a:t>
            </a:r>
            <a:br>
              <a:rPr lang="ru-RU" sz="3600" b="1" dirty="0" smtClean="0">
                <a:solidFill>
                  <a:srgbClr val="FF0000"/>
                </a:solidFill>
                <a:latin typeface="Times New Roman" pitchFamily="18" charset="0"/>
                <a:cs typeface="Times New Roman" pitchFamily="18" charset="0"/>
              </a:rPr>
            </a:br>
            <a:r>
              <a:rPr lang="ru-RU" sz="3600" b="1" dirty="0" smtClean="0">
                <a:solidFill>
                  <a:srgbClr val="FF0000"/>
                </a:solidFill>
                <a:latin typeface="Times New Roman" pitchFamily="18" charset="0"/>
                <a:cs typeface="Times New Roman" pitchFamily="18" charset="0"/>
              </a:rPr>
              <a:t>БӘХЕТ УЛ </a:t>
            </a:r>
            <a:endParaRPr lang="ru-RU"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259918350"/>
      </p:ext>
    </p:extLst>
  </p:cSld>
  <p:clrMapOvr>
    <a:masterClrMapping/>
  </p:clrMapOvr>
  <mc:AlternateContent xmlns:mc="http://schemas.openxmlformats.org/markup-compatibility/2006" xmlns:p14="http://schemas.microsoft.com/office/powerpoint/2010/main">
    <mc:Choice Requires="p14">
      <p:transition spd="slow" p14:dur="1200" advTm="1374">
        <p14:prism/>
      </p:transition>
    </mc:Choice>
    <mc:Fallback xmlns="">
      <p:transition spd="slow" advTm="1374">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44000" cy="6813376"/>
          </a:xfrm>
        </p:spPr>
        <p:style>
          <a:lnRef idx="1">
            <a:schemeClr val="accent1"/>
          </a:lnRef>
          <a:fillRef idx="2">
            <a:schemeClr val="accent1"/>
          </a:fillRef>
          <a:effectRef idx="1">
            <a:schemeClr val="accent1"/>
          </a:effectRef>
          <a:fontRef idx="minor">
            <a:schemeClr val="dk1"/>
          </a:fontRef>
        </p:style>
        <p:txBody>
          <a:bodyPr anchor="t">
            <a:normAutofit/>
          </a:bodyPr>
          <a:lstStyle/>
          <a:p>
            <a:pPr algn="l"/>
            <a:r>
              <a:rPr lang="tt-RU" sz="4000" b="1" dirty="0" smtClean="0">
                <a:solidFill>
                  <a:srgbClr val="C00000"/>
                </a:solidFill>
                <a:latin typeface="Times New Roman" pitchFamily="18" charset="0"/>
                <a:cs typeface="Times New Roman" pitchFamily="18" charset="0"/>
              </a:rPr>
              <a:t>       </a:t>
            </a:r>
            <a:r>
              <a:rPr lang="en-US" sz="4000" b="1" dirty="0" smtClean="0">
                <a:solidFill>
                  <a:srgbClr val="C00000"/>
                </a:solidFill>
                <a:latin typeface="Times New Roman" pitchFamily="18" charset="0"/>
                <a:cs typeface="Times New Roman" pitchFamily="18" charset="0"/>
              </a:rPr>
              <a:t>XXI </a:t>
            </a:r>
            <a:r>
              <a:rPr lang="tt-RU" sz="4000" b="1" dirty="0" smtClean="0">
                <a:solidFill>
                  <a:srgbClr val="C00000"/>
                </a:solidFill>
                <a:latin typeface="Times New Roman" pitchFamily="18" charset="0"/>
                <a:cs typeface="Times New Roman" pitchFamily="18" charset="0"/>
              </a:rPr>
              <a:t>ГАСЫР УКЫТУЧЫСЫ </a:t>
            </a:r>
            <a:r>
              <a:rPr lang="en-US" sz="4000" b="1" dirty="0" smtClean="0">
                <a:solidFill>
                  <a:srgbClr val="C00000"/>
                </a:solidFill>
                <a:latin typeface="Times New Roman" pitchFamily="18" charset="0"/>
                <a:cs typeface="Times New Roman" pitchFamily="18" charset="0"/>
              </a:rPr>
              <a:t/>
            </a:r>
            <a:br>
              <a:rPr lang="en-US" sz="4000" b="1" dirty="0" smtClean="0">
                <a:solidFill>
                  <a:srgbClr val="C00000"/>
                </a:solidFill>
                <a:latin typeface="Times New Roman" pitchFamily="18" charset="0"/>
                <a:cs typeface="Times New Roman" pitchFamily="18" charset="0"/>
              </a:rPr>
            </a:br>
            <a:r>
              <a:rPr lang="en-US" sz="4000" b="1" dirty="0" smtClean="0">
                <a:solidFill>
                  <a:srgbClr val="C00000"/>
                </a:solidFill>
                <a:latin typeface="Times New Roman" pitchFamily="18" charset="0"/>
                <a:cs typeface="Times New Roman" pitchFamily="18" charset="0"/>
              </a:rPr>
              <a:t>	</a:t>
            </a:r>
            <a:r>
              <a:rPr lang="tt-RU" sz="4000" b="1" dirty="0" smtClean="0">
                <a:solidFill>
                  <a:srgbClr val="C00000"/>
                </a:solidFill>
                <a:latin typeface="Times New Roman" pitchFamily="18" charset="0"/>
                <a:cs typeface="Times New Roman" pitchFamily="18" charset="0"/>
              </a:rPr>
              <a:t>НИНДИ БУЛЫРГА ТИЕШ?</a:t>
            </a:r>
            <a:r>
              <a:rPr lang="tt-RU" b="1" dirty="0" smtClean="0">
                <a:solidFill>
                  <a:srgbClr val="C00000"/>
                </a:solidFill>
                <a:latin typeface="Times New Roman" pitchFamily="18" charset="0"/>
                <a:cs typeface="Times New Roman" pitchFamily="18" charset="0"/>
              </a:rPr>
              <a:t/>
            </a:r>
            <a:br>
              <a:rPr lang="tt-RU" b="1" dirty="0" smtClean="0">
                <a:solidFill>
                  <a:srgbClr val="C0000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1. Түзем, сабыр, тәртипле, җыйнак, </a:t>
            </a:r>
            <a:r>
              <a:rPr lang="tt-RU" sz="2400" b="1" dirty="0">
                <a:solidFill>
                  <a:srgbClr val="0070C0"/>
                </a:solidFill>
                <a:latin typeface="Times New Roman" pitchFamily="18" charset="0"/>
                <a:cs typeface="Times New Roman" pitchFamily="18" charset="0"/>
              </a:rPr>
              <a:t>вакытны дөрес бүлә </a:t>
            </a:r>
            <a:r>
              <a:rPr lang="tt-RU" sz="2400" b="1" dirty="0" smtClean="0">
                <a:solidFill>
                  <a:srgbClr val="0070C0"/>
                </a:solidFill>
                <a:latin typeface="Times New Roman" pitchFamily="18" charset="0"/>
                <a:cs typeface="Times New Roman" pitchFamily="18" charset="0"/>
              </a:rPr>
              <a:t>белүче</a:t>
            </a:r>
            <a:r>
              <a:rPr lang="tt-RU" sz="2400" b="1" dirty="0">
                <a:solidFill>
                  <a:srgbClr val="0070C0"/>
                </a:solidFill>
                <a:latin typeface="Times New Roman" pitchFamily="18" charset="0"/>
                <a:cs typeface="Times New Roman" pitchFamily="18" charset="0"/>
              </a:rPr>
              <a:t>, аралашу сәләтенә </a:t>
            </a:r>
            <a:r>
              <a:rPr lang="tt-RU" sz="2400" b="1" dirty="0" smtClean="0">
                <a:solidFill>
                  <a:srgbClr val="0070C0"/>
                </a:solidFill>
                <a:latin typeface="Times New Roman" pitchFamily="18" charset="0"/>
                <a:cs typeface="Times New Roman" pitchFamily="18" charset="0"/>
              </a:rPr>
              <a:t>ия;</a:t>
            </a:r>
            <a:r>
              <a:rPr lang="en-US" sz="2400" b="1" dirty="0" smtClean="0">
                <a:solidFill>
                  <a:srgbClr val="0070C0"/>
                </a:solidFill>
                <a:latin typeface="Times New Roman" pitchFamily="18" charset="0"/>
                <a:cs typeface="Times New Roman" pitchFamily="18" charset="0"/>
              </a:rPr>
              <a:t/>
            </a:r>
            <a:br>
              <a:rPr lang="en-US"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2</a:t>
            </a:r>
            <a:r>
              <a:rPr lang="tt-RU" sz="2400" b="1" dirty="0">
                <a:solidFill>
                  <a:srgbClr val="0070C0"/>
                </a:solidFill>
                <a:latin typeface="Times New Roman" pitchFamily="18" charset="0"/>
                <a:cs typeface="Times New Roman" pitchFamily="18" charset="0"/>
              </a:rPr>
              <a:t>. </a:t>
            </a:r>
            <a:r>
              <a:rPr lang="tt-RU" sz="2400" b="1" dirty="0" smtClean="0">
                <a:solidFill>
                  <a:srgbClr val="0070C0"/>
                </a:solidFill>
                <a:latin typeface="Times New Roman" pitchFamily="18" charset="0"/>
                <a:cs typeface="Times New Roman" pitchFamily="18" charset="0"/>
              </a:rPr>
              <a:t>Балаларны ихлас күңелдән яратучы; </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3. Һәркайда үрнәк!</a:t>
            </a:r>
            <a:br>
              <a:rPr lang="tt-RU" sz="2400" b="1" dirty="0" smtClean="0">
                <a:solidFill>
                  <a:srgbClr val="0070C0"/>
                </a:solidFill>
                <a:latin typeface="Times New Roman" pitchFamily="18" charset="0"/>
                <a:cs typeface="Times New Roman" pitchFamily="18" charset="0"/>
              </a:rPr>
            </a:br>
            <a:r>
              <a:rPr lang="tt-RU" sz="2400" b="1" dirty="0">
                <a:solidFill>
                  <a:srgbClr val="0070C0"/>
                </a:solidFill>
                <a:latin typeface="Times New Roman" pitchFamily="18" charset="0"/>
                <a:cs typeface="Times New Roman" pitchFamily="18" charset="0"/>
              </a:rPr>
              <a:t>4. </a:t>
            </a:r>
            <a:r>
              <a:rPr lang="tt-RU" sz="2400" b="1" dirty="0" smtClean="0">
                <a:solidFill>
                  <a:srgbClr val="0070C0"/>
                </a:solidFill>
                <a:latin typeface="Times New Roman" pitchFamily="18" charset="0"/>
                <a:cs typeface="Times New Roman" pitchFamily="18" charset="0"/>
              </a:rPr>
              <a:t>Эзләнүчән, белемгә омтылучан; </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5</a:t>
            </a:r>
            <a:r>
              <a:rPr lang="tt-RU" sz="2400" b="1" dirty="0">
                <a:solidFill>
                  <a:srgbClr val="0070C0"/>
                </a:solidFill>
                <a:latin typeface="Times New Roman" pitchFamily="18" charset="0"/>
                <a:cs typeface="Times New Roman" pitchFamily="18" charset="0"/>
              </a:rPr>
              <a:t>. Һ</a:t>
            </a:r>
            <a:r>
              <a:rPr lang="tt-RU" sz="2400" b="1" dirty="0" smtClean="0">
                <a:solidFill>
                  <a:srgbClr val="0070C0"/>
                </a:solidFill>
                <a:latin typeface="Times New Roman" pitchFamily="18" charset="0"/>
                <a:cs typeface="Times New Roman" pitchFamily="18" charset="0"/>
              </a:rPr>
              <a:t>әр </a:t>
            </a:r>
            <a:r>
              <a:rPr lang="tt-RU" sz="2400" b="1" dirty="0">
                <a:solidFill>
                  <a:srgbClr val="0070C0"/>
                </a:solidFill>
                <a:latin typeface="Times New Roman" pitchFamily="18" charset="0"/>
                <a:cs typeface="Times New Roman" pitchFamily="18" charset="0"/>
              </a:rPr>
              <a:t>эштә </a:t>
            </a:r>
            <a:r>
              <a:rPr lang="tt-RU" sz="2400" b="1" dirty="0" smtClean="0">
                <a:solidFill>
                  <a:srgbClr val="0070C0"/>
                </a:solidFill>
                <a:latin typeface="Times New Roman" pitchFamily="18" charset="0"/>
                <a:cs typeface="Times New Roman" pitchFamily="18" charset="0"/>
              </a:rPr>
              <a:t>оста;</a:t>
            </a:r>
            <a:r>
              <a:rPr lang="en-US" sz="2400" b="1" dirty="0" smtClean="0">
                <a:solidFill>
                  <a:srgbClr val="0070C0"/>
                </a:solidFill>
                <a:latin typeface="Times New Roman" pitchFamily="18" charset="0"/>
                <a:cs typeface="Times New Roman" pitchFamily="18" charset="0"/>
              </a:rPr>
              <a:t/>
            </a:r>
            <a:br>
              <a:rPr lang="en-US" sz="2400" b="1" dirty="0" smtClean="0">
                <a:solidFill>
                  <a:srgbClr val="0070C0"/>
                </a:solidFill>
                <a:latin typeface="Times New Roman" pitchFamily="18" charset="0"/>
                <a:cs typeface="Times New Roman" pitchFamily="18" charset="0"/>
              </a:rPr>
            </a:br>
            <a:r>
              <a:rPr lang="en-US" sz="2400" b="1" dirty="0" smtClean="0">
                <a:solidFill>
                  <a:srgbClr val="0070C0"/>
                </a:solidFill>
                <a:latin typeface="Times New Roman" pitchFamily="18" charset="0"/>
                <a:cs typeface="Times New Roman" pitchFamily="18" charset="0"/>
              </a:rPr>
              <a:t>6</a:t>
            </a:r>
            <a:r>
              <a:rPr lang="tt-RU" sz="2400" b="1" dirty="0">
                <a:solidFill>
                  <a:srgbClr val="0070C0"/>
                </a:solidFill>
                <a:latin typeface="Times New Roman" pitchFamily="18" charset="0"/>
                <a:cs typeface="Times New Roman" pitchFamily="18" charset="0"/>
              </a:rPr>
              <a:t>. Ү</a:t>
            </a:r>
            <a:r>
              <a:rPr lang="tt-RU" sz="2400" b="1" dirty="0" smtClean="0">
                <a:solidFill>
                  <a:srgbClr val="0070C0"/>
                </a:solidFill>
                <a:latin typeface="Times New Roman" pitchFamily="18" charset="0"/>
                <a:cs typeface="Times New Roman" pitchFamily="18" charset="0"/>
              </a:rPr>
              <a:t>з </a:t>
            </a:r>
            <a:r>
              <a:rPr lang="tt-RU" sz="2400" b="1" dirty="0">
                <a:solidFill>
                  <a:srgbClr val="0070C0"/>
                </a:solidFill>
                <a:latin typeface="Times New Roman" pitchFamily="18" charset="0"/>
                <a:cs typeface="Times New Roman" pitchFamily="18" charset="0"/>
              </a:rPr>
              <a:t>фәнен “су кебек эчүче</a:t>
            </a:r>
            <a:r>
              <a:rPr lang="tt-RU" sz="2400" b="1" dirty="0" smtClean="0">
                <a:solidFill>
                  <a:srgbClr val="0070C0"/>
                </a:solidFill>
                <a:latin typeface="Times New Roman" pitchFamily="18" charset="0"/>
                <a:cs typeface="Times New Roman" pitchFamily="18" charset="0"/>
              </a:rPr>
              <a:t>”;</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7. </a:t>
            </a:r>
            <a:r>
              <a:rPr lang="tt-RU" sz="2400" b="1" dirty="0">
                <a:solidFill>
                  <a:srgbClr val="0070C0"/>
                </a:solidFill>
                <a:latin typeface="Times New Roman" pitchFamily="18" charset="0"/>
                <a:cs typeface="Times New Roman" pitchFamily="18" charset="0"/>
              </a:rPr>
              <a:t>Т</a:t>
            </a:r>
            <a:r>
              <a:rPr lang="tt-RU" sz="2400" b="1" dirty="0" smtClean="0">
                <a:solidFill>
                  <a:srgbClr val="0070C0"/>
                </a:solidFill>
                <a:latin typeface="Times New Roman" pitchFamily="18" charset="0"/>
                <a:cs typeface="Times New Roman" pitchFamily="18" charset="0"/>
              </a:rPr>
              <a:t>отнаклы</a:t>
            </a:r>
            <a:r>
              <a:rPr lang="tt-RU" sz="2400" b="1" dirty="0">
                <a:solidFill>
                  <a:srgbClr val="0070C0"/>
                </a:solidFill>
                <a:latin typeface="Times New Roman" pitchFamily="18" charset="0"/>
                <a:cs typeface="Times New Roman" pitchFamily="18" charset="0"/>
              </a:rPr>
              <a:t>, намуслы, балалар күңеленә юл таба </a:t>
            </a:r>
            <a:r>
              <a:rPr lang="tt-RU" sz="2400" b="1" dirty="0" smtClean="0">
                <a:solidFill>
                  <a:srgbClr val="0070C0"/>
                </a:solidFill>
                <a:latin typeface="Times New Roman" pitchFamily="18" charset="0"/>
                <a:cs typeface="Times New Roman" pitchFamily="18" charset="0"/>
              </a:rPr>
              <a:t>алучан;</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8.  Таләпчән </a:t>
            </a:r>
            <a:r>
              <a:rPr lang="tt-RU" sz="2400" b="1" dirty="0">
                <a:solidFill>
                  <a:srgbClr val="0070C0"/>
                </a:solidFill>
                <a:latin typeface="Times New Roman" pitchFamily="18" charset="0"/>
                <a:cs typeface="Times New Roman" pitchFamily="18" charset="0"/>
              </a:rPr>
              <a:t>һәм әдәп кагыйдәләрен нык саклаучы;</a:t>
            </a:r>
            <a:br>
              <a:rPr lang="tt-RU" sz="2400" b="1" dirty="0">
                <a:solidFill>
                  <a:srgbClr val="0070C0"/>
                </a:solidFill>
                <a:latin typeface="Times New Roman" pitchFamily="18" charset="0"/>
                <a:cs typeface="Times New Roman" pitchFamily="18" charset="0"/>
              </a:rPr>
            </a:br>
            <a:r>
              <a:rPr lang="tt-RU" sz="2400" b="1" dirty="0">
                <a:solidFill>
                  <a:srgbClr val="0070C0"/>
                </a:solidFill>
                <a:latin typeface="Times New Roman" pitchFamily="18" charset="0"/>
                <a:cs typeface="Times New Roman" pitchFamily="18" charset="0"/>
              </a:rPr>
              <a:t>9. П</a:t>
            </a:r>
            <a:r>
              <a:rPr lang="tt-RU" sz="2400" b="1" dirty="0" smtClean="0">
                <a:solidFill>
                  <a:srgbClr val="0070C0"/>
                </a:solidFill>
                <a:latin typeface="Times New Roman" pitchFamily="18" charset="0"/>
                <a:cs typeface="Times New Roman" pitchFamily="18" charset="0"/>
              </a:rPr>
              <a:t>рофессиональлеккә </a:t>
            </a:r>
            <a:r>
              <a:rPr lang="tt-RU" sz="2400" b="1" dirty="0">
                <a:solidFill>
                  <a:srgbClr val="0070C0"/>
                </a:solidFill>
                <a:latin typeface="Times New Roman" pitchFamily="18" charset="0"/>
                <a:cs typeface="Times New Roman" pitchFamily="18" charset="0"/>
              </a:rPr>
              <a:t>омтылып яшәүче;</a:t>
            </a:r>
            <a:br>
              <a:rPr lang="tt-RU" sz="2400" b="1" dirty="0">
                <a:solidFill>
                  <a:srgbClr val="0070C0"/>
                </a:solidFill>
                <a:latin typeface="Times New Roman" pitchFamily="18" charset="0"/>
                <a:cs typeface="Times New Roman" pitchFamily="18" charset="0"/>
              </a:rPr>
            </a:br>
            <a:r>
              <a:rPr lang="tt-RU" sz="2400" b="1" dirty="0">
                <a:solidFill>
                  <a:srgbClr val="0070C0"/>
                </a:solidFill>
                <a:latin typeface="Times New Roman" pitchFamily="18" charset="0"/>
                <a:cs typeface="Times New Roman" pitchFamily="18" charset="0"/>
              </a:rPr>
              <a:t>10. Э</a:t>
            </a:r>
            <a:r>
              <a:rPr lang="tt-RU" sz="2400" b="1" dirty="0" smtClean="0">
                <a:solidFill>
                  <a:srgbClr val="0070C0"/>
                </a:solidFill>
                <a:latin typeface="Times New Roman" pitchFamily="18" charset="0"/>
                <a:cs typeface="Times New Roman" pitchFamily="18" charset="0"/>
              </a:rPr>
              <a:t>рудицияле, иҗади шәхес;</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
            </a:r>
            <a:br>
              <a:rPr lang="tt-RU" sz="2400" b="1" dirty="0" smtClean="0">
                <a:solidFill>
                  <a:srgbClr val="0070C0"/>
                </a:solidFill>
                <a:latin typeface="Times New Roman" pitchFamily="18" charset="0"/>
                <a:cs typeface="Times New Roman" pitchFamily="18" charset="0"/>
              </a:rPr>
            </a:br>
            <a:r>
              <a:rPr lang="tt-RU" sz="2400" b="1" dirty="0" smtClean="0">
                <a:solidFill>
                  <a:srgbClr val="0070C0"/>
                </a:solidFill>
                <a:latin typeface="Times New Roman" pitchFamily="18" charset="0"/>
                <a:cs typeface="Times New Roman" pitchFamily="18" charset="0"/>
              </a:rPr>
              <a:t>		Кыскасы, үз эшенең остасы.</a:t>
            </a:r>
            <a:endParaRPr lang="ru-RU" sz="24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2675581198"/>
      </p:ext>
    </p:extLst>
  </p:cSld>
  <p:clrMapOvr>
    <a:masterClrMapping/>
  </p:clrMapOvr>
  <mc:AlternateContent xmlns:mc="http://schemas.openxmlformats.org/markup-compatibility/2006" xmlns:p14="http://schemas.microsoft.com/office/powerpoint/2010/main">
    <mc:Choice Requires="p14">
      <p:transition spd="slow" p14:dur="1200" advTm="544">
        <p14:prism/>
      </p:transition>
    </mc:Choice>
    <mc:Fallback xmlns="">
      <p:transition spd="slow" advTm="544">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001000" cy="6696744"/>
          </a:xfrm>
        </p:spPr>
        <p:style>
          <a:lnRef idx="1">
            <a:schemeClr val="accent1"/>
          </a:lnRef>
          <a:fillRef idx="2">
            <a:schemeClr val="accent1"/>
          </a:fillRef>
          <a:effectRef idx="1">
            <a:schemeClr val="accent1"/>
          </a:effectRef>
          <a:fontRef idx="minor">
            <a:schemeClr val="dk1"/>
          </a:fontRef>
        </p:style>
        <p:txBody>
          <a:bodyPr anchor="t">
            <a:normAutofit fontScale="90000"/>
          </a:bodyPr>
          <a:lstStyle/>
          <a:p>
            <a:r>
              <a:rPr lang="tt-RU" sz="4000" b="1" dirty="0" smtClean="0">
                <a:solidFill>
                  <a:srgbClr val="C00000"/>
                </a:solidFill>
                <a:latin typeface="Times New Roman" pitchFamily="18" charset="0"/>
                <a:cs typeface="Times New Roman" pitchFamily="18" charset="0"/>
              </a:rPr>
              <a:t>       МИНЕМ ПЛАННАРЫМ</a:t>
            </a:r>
            <a:r>
              <a:rPr lang="en-US" sz="4000" b="1" dirty="0" smtClean="0">
                <a:solidFill>
                  <a:srgbClr val="C00000"/>
                </a:solidFill>
                <a:latin typeface="Times New Roman" pitchFamily="18" charset="0"/>
                <a:cs typeface="Times New Roman" pitchFamily="18" charset="0"/>
              </a:rPr>
              <a:t/>
            </a:r>
            <a:br>
              <a:rPr lang="en-US" sz="4000" b="1" dirty="0" smtClean="0">
                <a:solidFill>
                  <a:srgbClr val="C00000"/>
                </a:solidFill>
                <a:latin typeface="Times New Roman" pitchFamily="18" charset="0"/>
                <a:cs typeface="Times New Roman" pitchFamily="18" charset="0"/>
              </a:rPr>
            </a:br>
            <a:r>
              <a:rPr lang="tt-RU" b="1" dirty="0" smtClean="0">
                <a:solidFill>
                  <a:srgbClr val="C00000"/>
                </a:solidFill>
                <a:latin typeface="Times New Roman" pitchFamily="18" charset="0"/>
                <a:cs typeface="Times New Roman" pitchFamily="18" charset="0"/>
              </a:rPr>
              <a:t> </a:t>
            </a:r>
            <a:r>
              <a:rPr lang="tt-RU" sz="2400" b="1" dirty="0" smtClean="0">
                <a:solidFill>
                  <a:srgbClr val="7030A0"/>
                </a:solidFill>
                <a:latin typeface="Times New Roman" pitchFamily="18" charset="0"/>
                <a:cs typeface="Times New Roman" pitchFamily="18" charset="0"/>
              </a:rPr>
              <a:t>1. “Ел укытучысы” конкурсының район турында катнашу;</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 </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3. Фәнни эшләрем белән район, республика,Россия күләмендә үткәрелгән конкурсларда катнашу;</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
            </a:r>
            <a:br>
              <a:rPr lang="tt-RU" sz="2400" b="1" dirty="0" smtClean="0">
                <a:solidFill>
                  <a:srgbClr val="7030A0"/>
                </a:solidFill>
                <a:latin typeface="Times New Roman" pitchFamily="18" charset="0"/>
                <a:cs typeface="Times New Roman" pitchFamily="18" charset="0"/>
              </a:rPr>
            </a:br>
            <a:r>
              <a:rPr lang="tt-RU" sz="2400" b="1" dirty="0">
                <a:solidFill>
                  <a:srgbClr val="7030A0"/>
                </a:solidFill>
                <a:latin typeface="Times New Roman" pitchFamily="18" charset="0"/>
                <a:cs typeface="Times New Roman" pitchFamily="18" charset="0"/>
              </a:rPr>
              <a:t>4. </a:t>
            </a:r>
            <a:r>
              <a:rPr lang="tt-RU" sz="2400" b="1" dirty="0" smtClean="0">
                <a:solidFill>
                  <a:srgbClr val="7030A0"/>
                </a:solidFill>
                <a:latin typeface="Times New Roman" pitchFamily="18" charset="0"/>
                <a:cs typeface="Times New Roman" pitchFamily="18" charset="0"/>
              </a:rPr>
              <a:t>“Белем җәүһәрләре” конкурсында катнашып җиңүче исемен яулау; </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5</a:t>
            </a:r>
            <a:r>
              <a:rPr lang="tt-RU" sz="2400" b="1" dirty="0">
                <a:solidFill>
                  <a:srgbClr val="7030A0"/>
                </a:solidFill>
                <a:latin typeface="Times New Roman" pitchFamily="18" charset="0"/>
                <a:cs typeface="Times New Roman" pitchFamily="18" charset="0"/>
              </a:rPr>
              <a:t>. </a:t>
            </a:r>
            <a:r>
              <a:rPr lang="tt-RU" sz="2400" b="1" dirty="0" smtClean="0">
                <a:solidFill>
                  <a:srgbClr val="7030A0"/>
                </a:solidFill>
                <a:latin typeface="Times New Roman" pitchFamily="18" charset="0"/>
                <a:cs typeface="Times New Roman" pitchFamily="18" charset="0"/>
              </a:rPr>
              <a:t>Авторлык программалары төзү; </a:t>
            </a:r>
            <a:r>
              <a:rPr lang="ru-RU" sz="2400" b="1" dirty="0" smtClean="0">
                <a:solidFill>
                  <a:srgbClr val="7030A0"/>
                </a:solidFill>
                <a:latin typeface="Times New Roman" pitchFamily="18" charset="0"/>
                <a:cs typeface="Times New Roman" pitchFamily="18" charset="0"/>
              </a:rPr>
              <a:t>методик </a:t>
            </a:r>
            <a:r>
              <a:rPr lang="ru-RU" sz="2400" b="1" dirty="0" err="1" smtClean="0">
                <a:solidFill>
                  <a:srgbClr val="7030A0"/>
                </a:solidFill>
                <a:latin typeface="Times New Roman" pitchFamily="18" charset="0"/>
                <a:cs typeface="Times New Roman" pitchFamily="18" charset="0"/>
              </a:rPr>
              <a:t>китапларда</a:t>
            </a:r>
            <a:r>
              <a:rPr lang="ru-RU" sz="2400" b="1" dirty="0" smtClean="0">
                <a:solidFill>
                  <a:srgbClr val="7030A0"/>
                </a:solidFill>
                <a:latin typeface="Times New Roman" pitchFamily="18" charset="0"/>
                <a:cs typeface="Times New Roman" pitchFamily="18" charset="0"/>
              </a:rPr>
              <a:t> </a:t>
            </a:r>
            <a:r>
              <a:rPr lang="ru-RU" sz="2400" b="1" smtClean="0">
                <a:solidFill>
                  <a:srgbClr val="7030A0"/>
                </a:solidFill>
                <a:latin typeface="Times New Roman" pitchFamily="18" charset="0"/>
                <a:cs typeface="Times New Roman" pitchFamily="18" charset="0"/>
              </a:rPr>
              <a:t>бастыру</a:t>
            </a:r>
            <a:r>
              <a:rPr lang="tt-RU" sz="2400" b="1" dirty="0" smtClean="0">
                <a:solidFill>
                  <a:srgbClr val="7030A0"/>
                </a:solidFill>
                <a:latin typeface="Times New Roman" pitchFamily="18" charset="0"/>
                <a:cs typeface="Times New Roman" pitchFamily="18" charset="0"/>
              </a:rPr>
              <a:t/>
            </a:r>
            <a:br>
              <a:rPr lang="tt-RU" sz="2400" b="1" dirty="0" smtClean="0">
                <a:solidFill>
                  <a:srgbClr val="7030A0"/>
                </a:solidFill>
                <a:latin typeface="Times New Roman" pitchFamily="18" charset="0"/>
                <a:cs typeface="Times New Roman" pitchFamily="18" charset="0"/>
              </a:rPr>
            </a:br>
            <a:r>
              <a:rPr lang="en-US" sz="2400" b="1" dirty="0" smtClean="0">
                <a:solidFill>
                  <a:srgbClr val="7030A0"/>
                </a:solidFill>
                <a:latin typeface="Times New Roman" pitchFamily="18" charset="0"/>
                <a:cs typeface="Times New Roman" pitchFamily="18" charset="0"/>
              </a:rPr>
              <a:t/>
            </a:r>
            <a:br>
              <a:rPr lang="en-US" sz="2400" b="1" dirty="0" smtClean="0">
                <a:solidFill>
                  <a:srgbClr val="7030A0"/>
                </a:solidFill>
                <a:latin typeface="Times New Roman" pitchFamily="18" charset="0"/>
                <a:cs typeface="Times New Roman" pitchFamily="18" charset="0"/>
              </a:rPr>
            </a:br>
            <a:r>
              <a:rPr lang="en-US" sz="2400" b="1" dirty="0" smtClean="0">
                <a:solidFill>
                  <a:srgbClr val="7030A0"/>
                </a:solidFill>
                <a:latin typeface="Times New Roman" pitchFamily="18" charset="0"/>
                <a:cs typeface="Times New Roman" pitchFamily="18" charset="0"/>
              </a:rPr>
              <a:t>6</a:t>
            </a:r>
            <a:r>
              <a:rPr lang="tt-RU" sz="2400" b="1" dirty="0">
                <a:solidFill>
                  <a:srgbClr val="7030A0"/>
                </a:solidFill>
                <a:latin typeface="Times New Roman" pitchFamily="18" charset="0"/>
                <a:cs typeface="Times New Roman" pitchFamily="18" charset="0"/>
              </a:rPr>
              <a:t>. </a:t>
            </a:r>
            <a:r>
              <a:rPr lang="tt-RU" sz="2400" b="1" dirty="0" smtClean="0">
                <a:solidFill>
                  <a:srgbClr val="7030A0"/>
                </a:solidFill>
                <a:latin typeface="Times New Roman" pitchFamily="18" charset="0"/>
                <a:cs typeface="Times New Roman" pitchFamily="18" charset="0"/>
              </a:rPr>
              <a:t>Укучыларым белән конкурсларда катнашып, җиңүләр яулау;</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
            </a:r>
            <a:br>
              <a:rPr lang="tt-RU" sz="2400" b="1" dirty="0" smtClean="0">
                <a:solidFill>
                  <a:srgbClr val="7030A0"/>
                </a:solidFill>
                <a:latin typeface="Times New Roman" pitchFamily="18" charset="0"/>
                <a:cs typeface="Times New Roman" pitchFamily="18" charset="0"/>
              </a:rPr>
            </a:br>
            <a:r>
              <a:rPr lang="tt-RU" sz="2400" b="1" dirty="0" smtClean="0">
                <a:solidFill>
                  <a:srgbClr val="7030A0"/>
                </a:solidFill>
                <a:latin typeface="Times New Roman" pitchFamily="18" charset="0"/>
                <a:cs typeface="Times New Roman" pitchFamily="18" charset="0"/>
              </a:rPr>
              <a:t>7. 4 нче сыйныф укучыларын укуда яхшы нәтиҗәләргә ирешерлек итеп укыту;</a:t>
            </a:r>
            <a:br>
              <a:rPr lang="tt-RU" sz="2400" b="1" dirty="0" smtClean="0">
                <a:solidFill>
                  <a:srgbClr val="7030A0"/>
                </a:solidFill>
                <a:latin typeface="Times New Roman" pitchFamily="18" charset="0"/>
                <a:cs typeface="Times New Roman" pitchFamily="18" charset="0"/>
              </a:rPr>
            </a:br>
            <a:endParaRPr lang="ru-RU" sz="24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1099717481"/>
      </p:ext>
    </p:extLst>
  </p:cSld>
  <p:clrMapOvr>
    <a:masterClrMapping/>
  </p:clrMapOvr>
  <mc:AlternateContent xmlns:mc="http://schemas.openxmlformats.org/markup-compatibility/2006" xmlns:p14="http://schemas.microsoft.com/office/powerpoint/2010/main">
    <mc:Choice Requires="p14">
      <p:transition spd="slow" p14:dur="1200" advTm="377">
        <p14:prism/>
      </p:transition>
    </mc:Choice>
    <mc:Fallback xmlns="">
      <p:transition spd="slow" advTm="377">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7505" y="104775"/>
            <a:ext cx="8928992" cy="1163985"/>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ru-RU" sz="2000" dirty="0" smtClean="0">
                <a:solidFill>
                  <a:srgbClr val="FF0000"/>
                </a:solidFill>
                <a:latin typeface="Times New Roman" pitchFamily="18" charset="0"/>
                <a:cs typeface="Times New Roman" pitchFamily="18" charset="0"/>
              </a:rPr>
              <a:t/>
            </a:r>
            <a:br>
              <a:rPr lang="ru-RU" sz="2000" dirty="0" smtClean="0">
                <a:solidFill>
                  <a:srgbClr val="FF0000"/>
                </a:solidFill>
                <a:latin typeface="Times New Roman" pitchFamily="18" charset="0"/>
                <a:cs typeface="Times New Roman" pitchFamily="18" charset="0"/>
              </a:rPr>
            </a:b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ru-RU" sz="2000" dirty="0" smtClean="0">
                <a:solidFill>
                  <a:srgbClr val="FF0000"/>
                </a:solidFill>
                <a:latin typeface="Times New Roman" pitchFamily="18" charset="0"/>
                <a:cs typeface="Times New Roman" pitchFamily="18" charset="0"/>
              </a:rPr>
              <a:t/>
            </a:r>
            <a:br>
              <a:rPr lang="ru-RU" sz="2000" dirty="0" smtClean="0">
                <a:solidFill>
                  <a:srgbClr val="FF0000"/>
                </a:solidFill>
                <a:latin typeface="Times New Roman" pitchFamily="18" charset="0"/>
                <a:cs typeface="Times New Roman" pitchFamily="18" charset="0"/>
              </a:rPr>
            </a:br>
            <a:r>
              <a:rPr lang="ru-RU" sz="2000" b="1" dirty="0" smtClean="0">
                <a:solidFill>
                  <a:srgbClr val="FF0000"/>
                </a:solidFill>
                <a:latin typeface="Times New Roman" pitchFamily="18" charset="0"/>
                <a:cs typeface="Times New Roman" pitchFamily="18" charset="0"/>
              </a:rPr>
              <a:t>Мин</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яңа</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гасыр</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балалары”белән</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эшләүче</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бүгенге</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катлаулы</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тормышта</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аларга</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үз</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юлларын</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табарга</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иҗади</a:t>
            </a:r>
            <a:r>
              <a:rPr lang="ru-RU" sz="2000" b="1" dirty="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һәм</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мөстәкыйль</a:t>
            </a:r>
            <a:r>
              <a:rPr lang="ru-RU" sz="2000" b="1" dirty="0" smtClean="0">
                <a:solidFill>
                  <a:srgbClr val="FF0000"/>
                </a:solidFill>
                <a:latin typeface="Times New Roman" pitchFamily="18" charset="0"/>
                <a:cs typeface="Times New Roman" pitchFamily="18" charset="0"/>
              </a:rPr>
              <a:t> ф</a:t>
            </a:r>
            <a:r>
              <a:rPr lang="en-US" sz="2000" b="1" dirty="0" smtClean="0">
                <a:solidFill>
                  <a:srgbClr val="FF0000"/>
                </a:solidFill>
                <a:latin typeface="Times New Roman" pitchFamily="18" charset="0"/>
                <a:cs typeface="Times New Roman" pitchFamily="18" charset="0"/>
              </a:rPr>
              <a:t>`</a:t>
            </a:r>
            <a:r>
              <a:rPr lang="ru-RU" sz="2000" b="1" dirty="0" err="1" smtClean="0">
                <a:solidFill>
                  <a:srgbClr val="FF0000"/>
                </a:solidFill>
                <a:latin typeface="Times New Roman" pitchFamily="18" charset="0"/>
                <a:cs typeface="Times New Roman" pitchFamily="18" charset="0"/>
              </a:rPr>
              <a:t>теләгән</a:t>
            </a:r>
            <a:r>
              <a:rPr lang="ru-RU" sz="2000" b="1" dirty="0" smtClean="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гади</a:t>
            </a:r>
            <a:r>
              <a:rPr lang="ru-RU" sz="2000" b="1" dirty="0">
                <a:solidFill>
                  <a:srgbClr val="FF0000"/>
                </a:solidFill>
                <a:latin typeface="Times New Roman" pitchFamily="18" charset="0"/>
                <a:cs typeface="Times New Roman" pitchFamily="18" charset="0"/>
              </a:rPr>
              <a:t> </a:t>
            </a:r>
            <a:r>
              <a:rPr lang="ru-RU" sz="2000" b="1" dirty="0" err="1">
                <a:solidFill>
                  <a:srgbClr val="FF0000"/>
                </a:solidFill>
                <a:latin typeface="Times New Roman" pitchFamily="18" charset="0"/>
                <a:cs typeface="Times New Roman" pitchFamily="18" charset="0"/>
              </a:rPr>
              <a:t>бер</a:t>
            </a:r>
            <a:r>
              <a:rPr lang="ru-RU" sz="2000" b="1" dirty="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укытучы</a:t>
            </a:r>
            <a:r>
              <a:rPr lang="ru-RU" sz="2000" b="1" dirty="0" smtClean="0">
                <a:solidFill>
                  <a:srgbClr val="FF0000"/>
                </a:solidFill>
                <a:latin typeface="Times New Roman" pitchFamily="18" charset="0"/>
                <a:cs typeface="Times New Roman" pitchFamily="18" charset="0"/>
              </a:rPr>
              <a:t>.</a:t>
            </a:r>
            <a:br>
              <a:rPr lang="ru-RU" sz="2000" b="1" dirty="0" smtClean="0">
                <a:solidFill>
                  <a:srgbClr val="FF0000"/>
                </a:solidFill>
                <a:latin typeface="Times New Roman" pitchFamily="18" charset="0"/>
                <a:cs typeface="Times New Roman" pitchFamily="18" charset="0"/>
              </a:rPr>
            </a:br>
            <a:r>
              <a:rPr lang="ru-RU" sz="2200" dirty="0">
                <a:solidFill>
                  <a:srgbClr val="FF0000"/>
                </a:solidFill>
                <a:latin typeface="Times New Roman" pitchFamily="18" charset="0"/>
                <a:cs typeface="Times New Roman" pitchFamily="18" charset="0"/>
              </a:rPr>
              <a:t/>
            </a:r>
            <a:br>
              <a:rPr lang="ru-RU" sz="2200" dirty="0">
                <a:solidFill>
                  <a:srgbClr val="FF0000"/>
                </a:solidFill>
                <a:latin typeface="Times New Roman" pitchFamily="18" charset="0"/>
                <a:cs typeface="Times New Roman" pitchFamily="18" charset="0"/>
              </a:rPr>
            </a:b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372766"/>
            <a:ext cx="4320481" cy="3160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566334"/>
            <a:ext cx="8928992" cy="2348880"/>
          </a:xfrm>
          <a:prstGeom prst="rect">
            <a:avLst/>
          </a:prstGeom>
          <a:ln/>
          <a:extLst/>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493516112"/>
      </p:ext>
    </p:extLst>
  </p:cSld>
  <p:clrMapOvr>
    <a:masterClrMapping/>
  </p:clrMapOvr>
  <mc:AlternateContent xmlns:mc="http://schemas.openxmlformats.org/markup-compatibility/2006" xmlns:p14="http://schemas.microsoft.com/office/powerpoint/2010/main">
    <mc:Choice Requires="p14">
      <p:transition spd="slow" p14:dur="1200" advTm="761">
        <p14:prism/>
      </p:transition>
    </mc:Choice>
    <mc:Fallback xmlns="">
      <p:transition spd="slow" advTm="761">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2626</TotalTime>
  <Words>1810</Words>
  <Application>Microsoft Office PowerPoint</Application>
  <PresentationFormat>Экран (4:3)</PresentationFormat>
  <Paragraphs>503</Paragraphs>
  <Slides>37</Slides>
  <Notes>6</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37</vt:i4>
      </vt:variant>
    </vt:vector>
  </HeadingPairs>
  <TitlesOfParts>
    <vt:vector size="39" baseType="lpstr">
      <vt:lpstr>Тема Office</vt:lpstr>
      <vt:lpstr>PDF</vt:lpstr>
      <vt:lpstr>   I  БҮЛЕК    ҮЗЕМ ТУРЫНДА  1. Укытучы турында белешмә 2. Педагогик белешмә 3.Үзбелемне күтәрү өстендә эшчәнлек 4. Минем күрсәткечләрем 5. Басма материалларым 6. Район һәм республика күләмендә  күрсәтелгән ачык дәресләр, мерприятиеләр </vt:lpstr>
      <vt:lpstr>Презентация PowerPoint</vt:lpstr>
      <vt:lpstr>Педагогик кредо: Даими үсеш, эзләнү, камилләшү – укытучының  дәрәҗәсе! Тормыш кредосы: Заман белән бергә атларга! Миссия: Булган белем һәм күнекмәләрне киләчәк          буынга тапшырып калдыру! Бурычлар: 1) алган белемнәрен тормышта куллана                  алырлык шәхес үстерү;    2) киләчәктә конкурентлыкка сәләтле                    шәхес тәрбияләү;   3) үз үсешен тәэмин итә алучы шәхес                    формалаштыру. Укучылар нинди шәхес булырга тиеш:  намуслы, белемгә омтылучы, заман белән бергә атларга тырышучы, белемнәрен халкы өчен файдаланучы Кеше! УКЫТУЧЫ булу – зур бәхет!</vt:lpstr>
      <vt:lpstr>1. Курсы повышения квалификации по теме «Повышение  профессиональной компетентности учителя начальных классов», 108 часов, ГАОУ ДПО «Институт развития образования Республики Татарстан» свидетельство о повышении квалификации, регистрационный № 2405, протокол № 4,  от 17 июня 2008 года.    2. Курсы повышения квалификации по теме «Педагогическая  система развивающего образования как основа введения федеральных государственных образовательных стандартов (ФГОС)», 108 часов, ГАОУ ДПО «Институт развития образования Республики Татарстан», свидетельство о повышении квалификации, регистрационный № 782, 2011 год.  3. Курсы повышения квалификации по теме «Актуальные проблемы преподавания комплексного учебного курса ОРКСЭ», 36 часов, ФГАОУ ВПО «Казанский (Приволжский) Федеральный Университет», сертификат о краткосрочным  повышении квалификации, регистрационный № 000984, от 31 мая 2013 года.  </vt:lpstr>
      <vt:lpstr>МИНЕМ КҮРСӘТКЕЧЛӘРЕМ</vt:lpstr>
      <vt:lpstr>Презентация PowerPoint</vt:lpstr>
      <vt:lpstr>Презентация PowerPoint</vt:lpstr>
      <vt:lpstr>1. УКУЧЫЛАРЫМНЫҢ КҮРСӘТКЕЧЛӘРЕ  2. РЕСПУБЛИКА КҮЛӘМЕНДӘ ҮТКӘРЕЛГӘН ТЕСТ БИРЕМНӘРЕ  НӘТИҖӘЛӘРЕ  3. БЕЛЕМ СЫФАТЫ  4. УКУЧЫЛАРЫМНЫҢ ТЕХНОЛОГИЯ ДӘРЕСЛӘРЕНДӘ ЭШЛӘГӘН  КУЛ ЭШЛӘРЕ  </vt:lpstr>
      <vt:lpstr>УКУЧЫЛАРЫМНЫҢ КҮРСӘТКЕЧЛӘРЕ</vt:lpstr>
      <vt:lpstr>РЕСПУБЛИКА КҮЛӘМЕНДӘ ҮТКӘРЕЛГӘН  ТЕСТ БИРЕМНӘРЕ БУЕНЧА УКУЧЫЛАРНЫҢ ЭШ НӘТИҖӘЛӘРЕ</vt:lpstr>
      <vt:lpstr>УКУЧЫЛАРНЫҢ БЕЛЕМ СЫЙФАТЫ  4 ЕЛЛЫК НӘТИҖӘЛӘР</vt:lpstr>
      <vt:lpstr>БЕЛЕМ СЫЙФАТЫ ДИАГРАММАДА</vt:lpstr>
      <vt:lpstr>УКУЧЫЛАРЫМНЫҢ ТЕХНОЛОГИЯ ДӘРЕСЛӘРЕНДӘ ЭШЛӘГӘН  КУЛ ЭШЛӘРЕ</vt:lpstr>
      <vt:lpstr>     III  БҮЛЕК ДӘРЕСЛӘР       ДӘРЕСЛӘР  </vt:lpstr>
      <vt:lpstr>Презентация PowerPoint</vt:lpstr>
      <vt:lpstr>Презентация PowerPoint</vt:lpstr>
      <vt:lpstr>Презентация PowerPoint</vt:lpstr>
      <vt:lpstr>Презентация PowerPoint</vt:lpstr>
      <vt:lpstr>Презентация PowerPoint</vt:lpstr>
      <vt:lpstr>УКУ ЕЛЫ АХЫРЫНДА «УКУЧЫЛАРНЫҢ БЕЛЕМНӘРЕНӘ КУЕЛГАН ТАЛӘПЛӘР» ДИГӘН ДОКУЕНТКА НИГЕЗЛӘНЕП, ИМТИХАН ФОРМАСЫНДА БАЛАЛАРНЫҢ БЕЛЕМНӘРЕН ТИКШЕРӘМ</vt:lpstr>
      <vt:lpstr>УКУЧЫЛАРНЫҢ БЕЛЕМНӘРЕН ДАИМИ ТИКШЕРЕП ТОРУ БЕЛЕМНЕҢ СЫЙФАТЫН КҮТӘРӘ</vt:lpstr>
      <vt:lpstr>КОНТРОЛЬ ФОРМАСЛАРЫ  УКУЧЫЛАРДА ҮЗ БЕЛЕМНӘРЕНӘ ТАЛӘПЧӘНЛЕКНЕ АРТТЫРА</vt:lpstr>
      <vt:lpstr>МАТЕРИАЛЛАР ПАПКАЛАРЫМ ДӘРЕСТӘ БИРЕЛГӘННӘР БЕЛӘН ГЕНӘ ЧИКЛӘНЕП КАЛМЫЙЧА, УКУЧЫЛАРНЫҢ БЕЛЕМЕН ҮСТЕРҮДӘ ӨСТӘМӘ МАТЕРИАЛЛАР КУЛЛАНУ-ЗАМАН ТАЛӘБЕ. </vt:lpstr>
      <vt:lpstr>IV бүлек УКЫТУЧЫ-ИҖАДИ ШӘХЕС 1. Укытучы-остаз 2. Укытучы-режиссёр 3. Укытучы-артист 4.Укытучы-активист 5.Укытучы-шагыйрь 6. Укытучы-галим 7. Укытучы—автор-методист 8. Сыйныф бүлмәсе- укытучының  иҗат йорты ул </vt:lpstr>
      <vt:lpstr>УКЫТУЧЫ—ОСТАЗ УЛ УКУЧЫНЫ ҺӘРЬЯКЛАП ҮСТЕРЕРГӘ ТИЕШ</vt:lpstr>
      <vt:lpstr>УКЫТУЧЫ—РЕЖИССЁР УКУЧЫНЫҢ СӘЛӘТЕН ҮСТЕРҮ ӨСТЕНДӘ ЭШЛӘҮ-УКЫТУЧЫНЫҢ БУРЫЧЫ</vt:lpstr>
      <vt:lpstr> УКЫТУЧЫ-АРТИСТ Укытучы актив укучы тәрбияләү өчен башта үзе үрнәк күрсәтергә тиеш </vt:lpstr>
      <vt:lpstr> УКЫТУЧЫ-АКТИВИСТ Укытучы – авылда мәдәниятне үстердә алгы сафта </vt:lpstr>
      <vt:lpstr> УКЫТУЧЫ – ШАГЫЙРЬ ТОРМЫШ ТУРЫНДА ЯЗГАН ШИГЫРЬЛӘРЕМ </vt:lpstr>
      <vt:lpstr> УКЫТУЧЫ – ШАГЫЙРЬ КЕЧКЕНӘЛӘР ӨЧЕН ЯЗГАН ШИГЫРЬЛӘРЕМ </vt:lpstr>
      <vt:lpstr>   УКЫТУЧЫ-ГАЛИМ УКЫТУЧЫ ҺӨНӘРЕ КҮПКЫРЛЫ ИҖАТ МӨМКИНЛЕГЕ БИРӘ. Хәзерге заман укытучысы беркайчан да ирешелгәннәргә генә канәгатьләнеп калырга тиеш түгел, ул һәрвакыт алга карарга, заман белән бер сафта барып, гел эзләнеп яшәргә тиеш. Мин үзем фәнни эшләр язарга яратам:             Гадел Кутуй әсәрләренең сәнгатьчә үзенчәлеге. 2. 3. 5.    </vt:lpstr>
      <vt:lpstr>УКЫТУЧЫ АВТОР-МЕТОДИСТ 1. Фантастик әсәрләрне өйрәнү алымнары. 2. Татар һәм рус телләрендә килеш категориясе. 3. Әзерлек сыйныфында укучы балалар белән эшләү программасы</vt:lpstr>
      <vt:lpstr>СЫЙНЫФ БҮЛМӘСЕ — УКЫТУЧЫНЫҢ ИҖАТ ЙОРТЫ УЛ МОГАЛЛИМНЕҢ ИҖАТЫ ЭШ БҮЛМӘСЕНДӘ ДӘ ЧАГЫЛА</vt:lpstr>
      <vt:lpstr>V бүлек  ЙОМГАКЛАУ  1. XXI ГАСЫР УКЫТУЧЫСЫ   НИНДИ БУЛЫРГА ТИЕШ?  2. МИНЕМ ПЛАННАРЫМ  2. ЭШЕҢӘ АШКЫНЫП БАРУ-  БӘХЕТ УЛ </vt:lpstr>
      <vt:lpstr>       XXI ГАСЫР УКЫТУЧЫСЫ   НИНДИ БУЛЫРГА ТИЕШ? 1. Түзем, сабыр, тәртипле, җыйнак, вакытны дөрес бүлә белүче, аралашу сәләтенә ия; 2. Балаларны ихлас күңелдән яратучы;  3. Һәркайда үрнәк! 4. Эзләнүчән, белемгә омтылучан;  5. Һәр эштә оста; 6. Үз фәнен “су кебек эчүче”; 7. Тотнаклы, намуслы, балалар күңеленә юл таба алучан; 8.  Таләпчән һәм әдәп кагыйдәләрен нык саклаучы; 9. Профессиональлеккә омтылып яшәүче; 10. Эрудицияле, иҗади шәхес;    Кыскасы, үз эшенең остасы.</vt:lpstr>
      <vt:lpstr>       МИНЕМ ПЛАННАРЫМ  1. “Ел укытучысы” конкурсының район турында катнашу;   3. Фәнни эшләрем белән район, республика,Россия күләмендә үткәрелгән конкурсларда катнашу;  4. “Белем җәүһәрләре” конкурсында катнашып җиңүче исемен яулау;   5. Авторлык программалары төзү; методик китапларда бастыру  6. Укучыларым белән конкурсларда катнашып, җиңүләр яулау;  7. 4 нче сыйныф укучыларын укуда яхшы нәтиҗәләргә ирешерлек итеп укыту; </vt:lpstr>
      <vt:lpstr>   Мин– “яңа гасыр балалары”белән эшләүче, бүгенге катлаулы тормышта аларга үз юлларын табарга, иҗади һәм мөстәкыйль ф`теләгән гади бер укытучы.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Айсылу</dc:creator>
  <cp:lastModifiedBy>Айсылу</cp:lastModifiedBy>
  <cp:revision>205</cp:revision>
  <dcterms:created xsi:type="dcterms:W3CDTF">2015-01-26T09:44:51Z</dcterms:created>
  <dcterms:modified xsi:type="dcterms:W3CDTF">2015-02-04T19:06:13Z</dcterms:modified>
</cp:coreProperties>
</file>